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63" r:id="rId6"/>
    <p:sldId id="271" r:id="rId7"/>
    <p:sldId id="264" r:id="rId8"/>
    <p:sldId id="265" r:id="rId9"/>
    <p:sldId id="266" r:id="rId10"/>
    <p:sldId id="272" r:id="rId11"/>
    <p:sldId id="267" r:id="rId12"/>
    <p:sldId id="268" r:id="rId13"/>
    <p:sldId id="269" r:id="rId14"/>
    <p:sldId id="261" r:id="rId15"/>
    <p:sldId id="273"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432"/>
    <a:srgbClr val="F15D22"/>
    <a:srgbClr val="00365E"/>
    <a:srgbClr val="33170A"/>
    <a:srgbClr val="CCA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D71D8-A268-4EBE-9159-806006D045A7}" v="29" dt="2020-03-05T18:24:22.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4" autoAdjust="0"/>
    <p:restoredTop sz="69365" autoAdjust="0"/>
  </p:normalViewPr>
  <p:slideViewPr>
    <p:cSldViewPr snapToGrid="0" snapToObjects="1">
      <p:cViewPr varScale="1">
        <p:scale>
          <a:sx n="68" d="100"/>
          <a:sy n="68" d="100"/>
        </p:scale>
        <p:origin x="179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06620-D8BB-4F76-8B60-8EA66E4416B1}" type="doc">
      <dgm:prSet loTypeId="urn:microsoft.com/office/officeart/2005/8/layout/hProcess3" loCatId="process" qsTypeId="urn:microsoft.com/office/officeart/2005/8/quickstyle/simple1" qsCatId="simple" csTypeId="urn:microsoft.com/office/officeart/2005/8/colors/accent1_2" csCatId="accent1" phldr="1"/>
      <dgm:spPr/>
    </dgm:pt>
    <dgm:pt modelId="{2A83C237-AB3C-4563-AAA2-36440802FE93}">
      <dgm:prSet phldrT="[Text]" phldr="0"/>
      <dgm:spPr/>
      <dgm:t>
        <a:bodyPr/>
        <a:lstStyle/>
        <a:p>
          <a:pPr rtl="0"/>
          <a:r>
            <a:rPr lang="en-US" b="0" i="0" u="none" strike="noStrike" cap="none" baseline="0" noProof="0" dirty="0">
              <a:solidFill>
                <a:srgbClr val="010000"/>
              </a:solidFill>
              <a:latin typeface="Calibri"/>
              <a:cs typeface="Calibri"/>
            </a:rPr>
            <a:t>The objective is clearly written</a:t>
          </a:r>
        </a:p>
      </dgm:t>
    </dgm:pt>
    <dgm:pt modelId="{FFC3394C-9994-46DB-8FC4-B9D5797B8865}" type="parTrans" cxnId="{E53843DF-279D-41C0-B574-0BB47BCBF5E5}">
      <dgm:prSet/>
      <dgm:spPr/>
    </dgm:pt>
    <dgm:pt modelId="{E3D363FF-4DEF-479C-A37F-38821778919E}" type="sibTrans" cxnId="{E53843DF-279D-41C0-B574-0BB47BCBF5E5}">
      <dgm:prSet/>
      <dgm:spPr/>
    </dgm:pt>
    <dgm:pt modelId="{BF8D0486-F64F-467C-8CBB-0B2E0A3DEC97}" type="pres">
      <dgm:prSet presAssocID="{E8B06620-D8BB-4F76-8B60-8EA66E4416B1}" presName="Name0" presStyleCnt="0">
        <dgm:presLayoutVars>
          <dgm:dir/>
          <dgm:animLvl val="lvl"/>
          <dgm:resizeHandles val="exact"/>
        </dgm:presLayoutVars>
      </dgm:prSet>
      <dgm:spPr/>
    </dgm:pt>
    <dgm:pt modelId="{9612C8ED-A106-4552-B420-9EC7F75F4A65}" type="pres">
      <dgm:prSet presAssocID="{E8B06620-D8BB-4F76-8B60-8EA66E4416B1}" presName="dummy" presStyleCnt="0"/>
      <dgm:spPr/>
    </dgm:pt>
    <dgm:pt modelId="{4A2820F5-7C5E-4298-BE4D-38C781759DD6}" type="pres">
      <dgm:prSet presAssocID="{E8B06620-D8BB-4F76-8B60-8EA66E4416B1}" presName="linH" presStyleCnt="0"/>
      <dgm:spPr/>
    </dgm:pt>
    <dgm:pt modelId="{D3485220-8D59-4766-8CDA-648FC3B13633}" type="pres">
      <dgm:prSet presAssocID="{E8B06620-D8BB-4F76-8B60-8EA66E4416B1}" presName="padding1" presStyleCnt="0"/>
      <dgm:spPr/>
    </dgm:pt>
    <dgm:pt modelId="{68120F44-F74C-4F55-BCC0-E520239D3CEF}" type="pres">
      <dgm:prSet presAssocID="{2A83C237-AB3C-4563-AAA2-36440802FE93}" presName="linV" presStyleCnt="0"/>
      <dgm:spPr/>
    </dgm:pt>
    <dgm:pt modelId="{8C77D27C-3587-46D0-8874-3485C421B79E}" type="pres">
      <dgm:prSet presAssocID="{2A83C237-AB3C-4563-AAA2-36440802FE93}" presName="spVertical1" presStyleCnt="0"/>
      <dgm:spPr/>
    </dgm:pt>
    <dgm:pt modelId="{E72FDF8B-9EB3-413E-8F29-5837798DDC24}" type="pres">
      <dgm:prSet presAssocID="{2A83C237-AB3C-4563-AAA2-36440802FE93}" presName="parTx" presStyleLbl="revTx" presStyleIdx="0" presStyleCnt="1">
        <dgm:presLayoutVars>
          <dgm:chMax val="0"/>
          <dgm:chPref val="0"/>
          <dgm:bulletEnabled val="1"/>
        </dgm:presLayoutVars>
      </dgm:prSet>
      <dgm:spPr/>
    </dgm:pt>
    <dgm:pt modelId="{22A19D8F-B756-404E-B035-8373383144AA}" type="pres">
      <dgm:prSet presAssocID="{2A83C237-AB3C-4563-AAA2-36440802FE93}" presName="spVertical2" presStyleCnt="0"/>
      <dgm:spPr/>
    </dgm:pt>
    <dgm:pt modelId="{84383B28-5E5B-4C17-9FFE-105553ECC7DD}" type="pres">
      <dgm:prSet presAssocID="{2A83C237-AB3C-4563-AAA2-36440802FE93}" presName="spVertical3" presStyleCnt="0"/>
      <dgm:spPr/>
    </dgm:pt>
    <dgm:pt modelId="{633807C6-8AE7-4535-A86C-7A3F1D39896F}" type="pres">
      <dgm:prSet presAssocID="{E8B06620-D8BB-4F76-8B60-8EA66E4416B1}" presName="padding2" presStyleCnt="0"/>
      <dgm:spPr/>
    </dgm:pt>
    <dgm:pt modelId="{831233B4-8B13-4071-A641-EDDAB5E6C680}" type="pres">
      <dgm:prSet presAssocID="{E8B06620-D8BB-4F76-8B60-8EA66E4416B1}" presName="negArrow" presStyleCnt="0"/>
      <dgm:spPr/>
    </dgm:pt>
    <dgm:pt modelId="{47224F36-4C2B-4F92-894B-62B9804CF346}" type="pres">
      <dgm:prSet presAssocID="{E8B06620-D8BB-4F76-8B60-8EA66E4416B1}" presName="backgroundArrow" presStyleLbl="node1" presStyleIdx="0" presStyleCnt="1"/>
      <dgm:spPr/>
    </dgm:pt>
  </dgm:ptLst>
  <dgm:cxnLst>
    <dgm:cxn modelId="{A6917530-9AB0-4222-93D6-1FF36BED60DA}" type="presOf" srcId="{E8B06620-D8BB-4F76-8B60-8EA66E4416B1}" destId="{BF8D0486-F64F-467C-8CBB-0B2E0A3DEC97}" srcOrd="0" destOrd="0" presId="urn:microsoft.com/office/officeart/2005/8/layout/hProcess3"/>
    <dgm:cxn modelId="{97387D54-6C45-4A6A-B50B-33A5C2C69F05}" type="presOf" srcId="{2A83C237-AB3C-4563-AAA2-36440802FE93}" destId="{E72FDF8B-9EB3-413E-8F29-5837798DDC24}" srcOrd="0" destOrd="0" presId="urn:microsoft.com/office/officeart/2005/8/layout/hProcess3"/>
    <dgm:cxn modelId="{E53843DF-279D-41C0-B574-0BB47BCBF5E5}" srcId="{E8B06620-D8BB-4F76-8B60-8EA66E4416B1}" destId="{2A83C237-AB3C-4563-AAA2-36440802FE93}" srcOrd="0" destOrd="0" parTransId="{FFC3394C-9994-46DB-8FC4-B9D5797B8865}" sibTransId="{E3D363FF-4DEF-479C-A37F-38821778919E}"/>
    <dgm:cxn modelId="{F775401F-95FA-445A-A17F-4E6AEA685025}" type="presParOf" srcId="{BF8D0486-F64F-467C-8CBB-0B2E0A3DEC97}" destId="{9612C8ED-A106-4552-B420-9EC7F75F4A65}" srcOrd="0" destOrd="0" presId="urn:microsoft.com/office/officeart/2005/8/layout/hProcess3"/>
    <dgm:cxn modelId="{13BE700B-1A32-4882-A35C-2214CDDE13EF}" type="presParOf" srcId="{BF8D0486-F64F-467C-8CBB-0B2E0A3DEC97}" destId="{4A2820F5-7C5E-4298-BE4D-38C781759DD6}" srcOrd="1" destOrd="0" presId="urn:microsoft.com/office/officeart/2005/8/layout/hProcess3"/>
    <dgm:cxn modelId="{514006EC-3820-43D0-9AEE-D54C1081F78A}" type="presParOf" srcId="{4A2820F5-7C5E-4298-BE4D-38C781759DD6}" destId="{D3485220-8D59-4766-8CDA-648FC3B13633}" srcOrd="0" destOrd="0" presId="urn:microsoft.com/office/officeart/2005/8/layout/hProcess3"/>
    <dgm:cxn modelId="{EC6BE08A-0ADA-4851-852C-7133BB8D781F}" type="presParOf" srcId="{4A2820F5-7C5E-4298-BE4D-38C781759DD6}" destId="{68120F44-F74C-4F55-BCC0-E520239D3CEF}" srcOrd="1" destOrd="0" presId="urn:microsoft.com/office/officeart/2005/8/layout/hProcess3"/>
    <dgm:cxn modelId="{52F17F8C-0341-4CD2-8A64-B0ED223A2076}" type="presParOf" srcId="{68120F44-F74C-4F55-BCC0-E520239D3CEF}" destId="{8C77D27C-3587-46D0-8874-3485C421B79E}" srcOrd="0" destOrd="0" presId="urn:microsoft.com/office/officeart/2005/8/layout/hProcess3"/>
    <dgm:cxn modelId="{489CEB69-6E8D-4524-B3DF-1118CF2389A5}" type="presParOf" srcId="{68120F44-F74C-4F55-BCC0-E520239D3CEF}" destId="{E72FDF8B-9EB3-413E-8F29-5837798DDC24}" srcOrd="1" destOrd="0" presId="urn:microsoft.com/office/officeart/2005/8/layout/hProcess3"/>
    <dgm:cxn modelId="{BD21E1B5-DE5B-4161-A225-2B583FE9286C}" type="presParOf" srcId="{68120F44-F74C-4F55-BCC0-E520239D3CEF}" destId="{22A19D8F-B756-404E-B035-8373383144AA}" srcOrd="2" destOrd="0" presId="urn:microsoft.com/office/officeart/2005/8/layout/hProcess3"/>
    <dgm:cxn modelId="{80811E20-C8B7-4983-A6D4-16114AC73974}" type="presParOf" srcId="{68120F44-F74C-4F55-BCC0-E520239D3CEF}" destId="{84383B28-5E5B-4C17-9FFE-105553ECC7DD}" srcOrd="3" destOrd="0" presId="urn:microsoft.com/office/officeart/2005/8/layout/hProcess3"/>
    <dgm:cxn modelId="{FCB37760-CE2D-43FE-B295-AA9815C19CFB}" type="presParOf" srcId="{4A2820F5-7C5E-4298-BE4D-38C781759DD6}" destId="{633807C6-8AE7-4535-A86C-7A3F1D39896F}" srcOrd="2" destOrd="0" presId="urn:microsoft.com/office/officeart/2005/8/layout/hProcess3"/>
    <dgm:cxn modelId="{1AEBDB58-60FE-4E4F-A882-431DA1F0639E}" type="presParOf" srcId="{4A2820F5-7C5E-4298-BE4D-38C781759DD6}" destId="{831233B4-8B13-4071-A641-EDDAB5E6C680}" srcOrd="3" destOrd="0" presId="urn:microsoft.com/office/officeart/2005/8/layout/hProcess3"/>
    <dgm:cxn modelId="{15F59B0A-2F92-4117-9FEE-AA0E0A0E08AC}" type="presParOf" srcId="{4A2820F5-7C5E-4298-BE4D-38C781759DD6}" destId="{47224F36-4C2B-4F92-894B-62B9804CF346}" srcOrd="4"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F853F-0EDD-4D8F-BEAE-7290C7CBBD05}" type="doc">
      <dgm:prSet loTypeId="urn:microsoft.com/office/officeart/2005/8/layout/hProcess3" loCatId="process" qsTypeId="urn:microsoft.com/office/officeart/2005/8/quickstyle/simple1" qsCatId="simple" csTypeId="urn:microsoft.com/office/officeart/2005/8/colors/accent1_2" csCatId="accent1" phldr="1"/>
      <dgm:spPr/>
    </dgm:pt>
    <dgm:pt modelId="{14930189-5932-4E90-98A7-C5DB167D15B0}">
      <dgm:prSet phldrT="[Text]" phldr="0"/>
      <dgm:spPr/>
      <dgm:t>
        <a:bodyPr/>
        <a:lstStyle/>
        <a:p>
          <a:pPr rtl="0"/>
          <a:r>
            <a:rPr lang="en-US" dirty="0">
              <a:latin typeface="Calibri"/>
            </a:rPr>
            <a:t>Each number on the side corresponds to </a:t>
          </a:r>
          <a:r>
            <a:rPr lang="en-US" dirty="0">
              <a:solidFill>
                <a:srgbClr val="010000"/>
              </a:solidFill>
              <a:latin typeface="Calibri"/>
            </a:rPr>
            <a:t>the spot in the</a:t>
          </a:r>
          <a:r>
            <a:rPr lang="en-US" b="0" i="0" u="none" strike="noStrike" cap="none" baseline="0" noProof="0" dirty="0">
              <a:solidFill>
                <a:srgbClr val="010000"/>
              </a:solidFill>
              <a:latin typeface="Calibri"/>
              <a:cs typeface="Calibri"/>
            </a:rPr>
            <a:t> text to stop and </a:t>
          </a:r>
          <a:r>
            <a:rPr lang="en-US" b="1" i="1" u="none" strike="noStrike" cap="none" baseline="0" noProof="0" dirty="0">
              <a:solidFill>
                <a:srgbClr val="010000"/>
              </a:solidFill>
              <a:latin typeface="Calibri"/>
              <a:cs typeface="Calibri"/>
            </a:rPr>
            <a:t>Model Asking Questions</a:t>
          </a:r>
        </a:p>
      </dgm:t>
    </dgm:pt>
    <dgm:pt modelId="{6933D924-D59E-4C76-9204-BE4AC2C89F6C}" type="parTrans" cxnId="{4141C139-9614-44B5-A64F-B2DF4F5B179D}">
      <dgm:prSet/>
      <dgm:spPr/>
    </dgm:pt>
    <dgm:pt modelId="{7C1A5CB3-DAC7-4C1E-8925-BF6DD5F0AE88}" type="sibTrans" cxnId="{4141C139-9614-44B5-A64F-B2DF4F5B179D}">
      <dgm:prSet/>
      <dgm:spPr/>
    </dgm:pt>
    <dgm:pt modelId="{968EE83C-A5B5-4A71-86EB-44078AA35E07}" type="pres">
      <dgm:prSet presAssocID="{F3BF853F-0EDD-4D8F-BEAE-7290C7CBBD05}" presName="Name0" presStyleCnt="0">
        <dgm:presLayoutVars>
          <dgm:dir/>
          <dgm:animLvl val="lvl"/>
          <dgm:resizeHandles val="exact"/>
        </dgm:presLayoutVars>
      </dgm:prSet>
      <dgm:spPr/>
    </dgm:pt>
    <dgm:pt modelId="{14F26769-6D78-4591-8C51-9C36B2155A6C}" type="pres">
      <dgm:prSet presAssocID="{F3BF853F-0EDD-4D8F-BEAE-7290C7CBBD05}" presName="dummy" presStyleCnt="0"/>
      <dgm:spPr/>
    </dgm:pt>
    <dgm:pt modelId="{74EDE08F-49BC-41EC-ABAB-E3671FAB86EE}" type="pres">
      <dgm:prSet presAssocID="{F3BF853F-0EDD-4D8F-BEAE-7290C7CBBD05}" presName="linH" presStyleCnt="0"/>
      <dgm:spPr/>
    </dgm:pt>
    <dgm:pt modelId="{9419774C-1CEA-4AA0-B490-090846C8B47F}" type="pres">
      <dgm:prSet presAssocID="{F3BF853F-0EDD-4D8F-BEAE-7290C7CBBD05}" presName="padding1" presStyleCnt="0"/>
      <dgm:spPr/>
    </dgm:pt>
    <dgm:pt modelId="{0910C36D-9798-4C69-922A-3E7EEFFA5CEF}" type="pres">
      <dgm:prSet presAssocID="{14930189-5932-4E90-98A7-C5DB167D15B0}" presName="linV" presStyleCnt="0"/>
      <dgm:spPr/>
    </dgm:pt>
    <dgm:pt modelId="{0A9D4ACA-B0CF-41C8-B2D3-AC48F194B2DC}" type="pres">
      <dgm:prSet presAssocID="{14930189-5932-4E90-98A7-C5DB167D15B0}" presName="spVertical1" presStyleCnt="0"/>
      <dgm:spPr/>
    </dgm:pt>
    <dgm:pt modelId="{89FB776F-CB28-412B-A0B7-9C2BA02F839F}" type="pres">
      <dgm:prSet presAssocID="{14930189-5932-4E90-98A7-C5DB167D15B0}" presName="parTx" presStyleLbl="revTx" presStyleIdx="0" presStyleCnt="1">
        <dgm:presLayoutVars>
          <dgm:chMax val="0"/>
          <dgm:chPref val="0"/>
          <dgm:bulletEnabled val="1"/>
        </dgm:presLayoutVars>
      </dgm:prSet>
      <dgm:spPr/>
    </dgm:pt>
    <dgm:pt modelId="{5E033D9B-E84A-43EE-AED4-93682E6AB832}" type="pres">
      <dgm:prSet presAssocID="{14930189-5932-4E90-98A7-C5DB167D15B0}" presName="spVertical2" presStyleCnt="0"/>
      <dgm:spPr/>
    </dgm:pt>
    <dgm:pt modelId="{39C72D3D-7202-4E75-90D3-CD505E2B218B}" type="pres">
      <dgm:prSet presAssocID="{14930189-5932-4E90-98A7-C5DB167D15B0}" presName="spVertical3" presStyleCnt="0"/>
      <dgm:spPr/>
    </dgm:pt>
    <dgm:pt modelId="{BF7FDEDD-B570-44E9-84BC-938BD2287624}" type="pres">
      <dgm:prSet presAssocID="{F3BF853F-0EDD-4D8F-BEAE-7290C7CBBD05}" presName="padding2" presStyleCnt="0"/>
      <dgm:spPr/>
    </dgm:pt>
    <dgm:pt modelId="{E753FAC7-17C7-472D-9209-E934C677B884}" type="pres">
      <dgm:prSet presAssocID="{F3BF853F-0EDD-4D8F-BEAE-7290C7CBBD05}" presName="negArrow" presStyleCnt="0"/>
      <dgm:spPr/>
    </dgm:pt>
    <dgm:pt modelId="{60B034D4-AD9C-4617-A1D4-92D813928BB1}" type="pres">
      <dgm:prSet presAssocID="{F3BF853F-0EDD-4D8F-BEAE-7290C7CBBD05}" presName="backgroundArrow" presStyleLbl="node1" presStyleIdx="0" presStyleCnt="1"/>
      <dgm:spPr/>
    </dgm:pt>
  </dgm:ptLst>
  <dgm:cxnLst>
    <dgm:cxn modelId="{230D371C-7564-4F0A-80CE-91DCEF34089F}" type="presOf" srcId="{14930189-5932-4E90-98A7-C5DB167D15B0}" destId="{89FB776F-CB28-412B-A0B7-9C2BA02F839F}" srcOrd="0" destOrd="0" presId="urn:microsoft.com/office/officeart/2005/8/layout/hProcess3"/>
    <dgm:cxn modelId="{4141C139-9614-44B5-A64F-B2DF4F5B179D}" srcId="{F3BF853F-0EDD-4D8F-BEAE-7290C7CBBD05}" destId="{14930189-5932-4E90-98A7-C5DB167D15B0}" srcOrd="0" destOrd="0" parTransId="{6933D924-D59E-4C76-9204-BE4AC2C89F6C}" sibTransId="{7C1A5CB3-DAC7-4C1E-8925-BF6DD5F0AE88}"/>
    <dgm:cxn modelId="{8474CFB3-46DF-4B7D-A5DD-EE0E0C8AD718}" type="presOf" srcId="{F3BF853F-0EDD-4D8F-BEAE-7290C7CBBD05}" destId="{968EE83C-A5B5-4A71-86EB-44078AA35E07}" srcOrd="0" destOrd="0" presId="urn:microsoft.com/office/officeart/2005/8/layout/hProcess3"/>
    <dgm:cxn modelId="{F009F135-28F3-4912-9CA7-E83A8C45DD82}" type="presParOf" srcId="{968EE83C-A5B5-4A71-86EB-44078AA35E07}" destId="{14F26769-6D78-4591-8C51-9C36B2155A6C}" srcOrd="0" destOrd="0" presId="urn:microsoft.com/office/officeart/2005/8/layout/hProcess3"/>
    <dgm:cxn modelId="{6B776EF0-EEC4-4AB9-91C8-A7110A1384E9}" type="presParOf" srcId="{968EE83C-A5B5-4A71-86EB-44078AA35E07}" destId="{74EDE08F-49BC-41EC-ABAB-E3671FAB86EE}" srcOrd="1" destOrd="0" presId="urn:microsoft.com/office/officeart/2005/8/layout/hProcess3"/>
    <dgm:cxn modelId="{E8F81F63-6AC3-4491-A147-87C9992A627A}" type="presParOf" srcId="{74EDE08F-49BC-41EC-ABAB-E3671FAB86EE}" destId="{9419774C-1CEA-4AA0-B490-090846C8B47F}" srcOrd="0" destOrd="0" presId="urn:microsoft.com/office/officeart/2005/8/layout/hProcess3"/>
    <dgm:cxn modelId="{E2315B31-812F-4502-82A2-AE6C7700BA6D}" type="presParOf" srcId="{74EDE08F-49BC-41EC-ABAB-E3671FAB86EE}" destId="{0910C36D-9798-4C69-922A-3E7EEFFA5CEF}" srcOrd="1" destOrd="0" presId="urn:microsoft.com/office/officeart/2005/8/layout/hProcess3"/>
    <dgm:cxn modelId="{3C7DED66-0571-48FA-A7DB-C343138EF657}" type="presParOf" srcId="{0910C36D-9798-4C69-922A-3E7EEFFA5CEF}" destId="{0A9D4ACA-B0CF-41C8-B2D3-AC48F194B2DC}" srcOrd="0" destOrd="0" presId="urn:microsoft.com/office/officeart/2005/8/layout/hProcess3"/>
    <dgm:cxn modelId="{327EF49F-98F0-43BE-B7EB-184A7E05DDC6}" type="presParOf" srcId="{0910C36D-9798-4C69-922A-3E7EEFFA5CEF}" destId="{89FB776F-CB28-412B-A0B7-9C2BA02F839F}" srcOrd="1" destOrd="0" presId="urn:microsoft.com/office/officeart/2005/8/layout/hProcess3"/>
    <dgm:cxn modelId="{59B88E22-DED8-4AC3-A61B-74C8CDF76CA4}" type="presParOf" srcId="{0910C36D-9798-4C69-922A-3E7EEFFA5CEF}" destId="{5E033D9B-E84A-43EE-AED4-93682E6AB832}" srcOrd="2" destOrd="0" presId="urn:microsoft.com/office/officeart/2005/8/layout/hProcess3"/>
    <dgm:cxn modelId="{1220EF48-E046-49EE-8A93-040C85E78D81}" type="presParOf" srcId="{0910C36D-9798-4C69-922A-3E7EEFFA5CEF}" destId="{39C72D3D-7202-4E75-90D3-CD505E2B218B}" srcOrd="3" destOrd="0" presId="urn:microsoft.com/office/officeart/2005/8/layout/hProcess3"/>
    <dgm:cxn modelId="{474F970C-C9C9-43D7-9024-A26BCD0D5810}" type="presParOf" srcId="{74EDE08F-49BC-41EC-ABAB-E3671FAB86EE}" destId="{BF7FDEDD-B570-44E9-84BC-938BD2287624}" srcOrd="2" destOrd="0" presId="urn:microsoft.com/office/officeart/2005/8/layout/hProcess3"/>
    <dgm:cxn modelId="{D924CB57-E7B0-4E23-A2CC-C38148EB3E49}" type="presParOf" srcId="{74EDE08F-49BC-41EC-ABAB-E3671FAB86EE}" destId="{E753FAC7-17C7-472D-9209-E934C677B884}" srcOrd="3" destOrd="0" presId="urn:microsoft.com/office/officeart/2005/8/layout/hProcess3"/>
    <dgm:cxn modelId="{6966E266-9805-4405-A46B-7DEBBB46EC55}" type="presParOf" srcId="{74EDE08F-49BC-41EC-ABAB-E3671FAB86EE}" destId="{60B034D4-AD9C-4617-A1D4-92D813928BB1}" srcOrd="4" destOrd="0" presId="urn:microsoft.com/office/officeart/2005/8/layout/h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24F36-4C2B-4F92-894B-62B9804CF346}">
      <dsp:nvSpPr>
        <dsp:cNvPr id="0" name=""/>
        <dsp:cNvSpPr/>
      </dsp:nvSpPr>
      <dsp:spPr>
        <a:xfrm>
          <a:off x="0" y="1288799"/>
          <a:ext cx="3058298" cy="108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FDF8B-9EB3-413E-8F29-5837798DDC24}">
      <dsp:nvSpPr>
        <dsp:cNvPr id="0" name=""/>
        <dsp:cNvSpPr/>
      </dsp:nvSpPr>
      <dsp:spPr>
        <a:xfrm>
          <a:off x="246694" y="1558799"/>
          <a:ext cx="250577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rtl="0">
            <a:lnSpc>
              <a:spcPct val="90000"/>
            </a:lnSpc>
            <a:spcBef>
              <a:spcPct val="0"/>
            </a:spcBef>
            <a:spcAft>
              <a:spcPct val="35000"/>
            </a:spcAft>
            <a:buNone/>
          </a:pPr>
          <a:r>
            <a:rPr lang="en-US" sz="1500" b="0" i="0" u="none" strike="noStrike" kern="1200" cap="none" baseline="0" noProof="0" dirty="0">
              <a:solidFill>
                <a:srgbClr val="010000"/>
              </a:solidFill>
              <a:latin typeface="Calibri"/>
              <a:cs typeface="Calibri"/>
            </a:rPr>
            <a:t>The objective is clearly written</a:t>
          </a:r>
        </a:p>
      </dsp:txBody>
      <dsp:txXfrm>
        <a:off x="246694" y="1558799"/>
        <a:ext cx="2505773" cy="5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034D4-AD9C-4617-A1D4-92D813928BB1}">
      <dsp:nvSpPr>
        <dsp:cNvPr id="0" name=""/>
        <dsp:cNvSpPr/>
      </dsp:nvSpPr>
      <dsp:spPr>
        <a:xfrm>
          <a:off x="0" y="338160"/>
          <a:ext cx="3150973" cy="97330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B776F-CB28-412B-A0B7-9C2BA02F839F}">
      <dsp:nvSpPr>
        <dsp:cNvPr id="0" name=""/>
        <dsp:cNvSpPr/>
      </dsp:nvSpPr>
      <dsp:spPr>
        <a:xfrm>
          <a:off x="254170" y="581487"/>
          <a:ext cx="2581705" cy="486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a:rPr>
            <a:t>Each number on the side corresponds to </a:t>
          </a:r>
          <a:r>
            <a:rPr lang="en-US" sz="1000" kern="1200" dirty="0">
              <a:solidFill>
                <a:srgbClr val="010000"/>
              </a:solidFill>
              <a:latin typeface="Calibri"/>
            </a:rPr>
            <a:t>the spot in the</a:t>
          </a:r>
          <a:r>
            <a:rPr lang="en-US" sz="1000" b="0" i="0" u="none" strike="noStrike" kern="1200" cap="none" baseline="0" noProof="0" dirty="0">
              <a:solidFill>
                <a:srgbClr val="010000"/>
              </a:solidFill>
              <a:latin typeface="Calibri"/>
              <a:cs typeface="Calibri"/>
            </a:rPr>
            <a:t> text to stop and </a:t>
          </a:r>
          <a:r>
            <a:rPr lang="en-US" sz="1000" b="1" i="1" u="none" strike="noStrike" kern="1200" cap="none" baseline="0" noProof="0" dirty="0">
              <a:solidFill>
                <a:srgbClr val="010000"/>
              </a:solidFill>
              <a:latin typeface="Calibri"/>
              <a:cs typeface="Calibri"/>
            </a:rPr>
            <a:t>Model Asking Questions</a:t>
          </a:r>
        </a:p>
      </dsp:txBody>
      <dsp:txXfrm>
        <a:off x="254170" y="581487"/>
        <a:ext cx="2581705" cy="4866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7EF70-D682-47E7-90CF-987E58567103}" type="datetimeFigureOut">
              <a:rPr lang="en-US" smtClean="0"/>
              <a:t>4/3/2020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9408A-A8C2-4187-B827-40BCFBA1331D}" type="slidenum">
              <a:rPr lang="en-US" smtClean="0"/>
              <a:t>‹#›</a:t>
            </a:fld>
            <a:endParaRPr lang="en-US"/>
          </a:p>
        </p:txBody>
      </p:sp>
    </p:spTree>
    <p:extLst>
      <p:ext uri="{BB962C8B-B14F-4D97-AF65-F5344CB8AC3E}">
        <p14:creationId xmlns:p14="http://schemas.microsoft.com/office/powerpoint/2010/main" val="400251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Read Aloud important?</a:t>
            </a:r>
          </a:p>
          <a:p>
            <a:r>
              <a:rPr lang="en-US" dirty="0"/>
              <a:t>Reading aloud to students is one of the best ways to engage them with the text. Students of all ages </a:t>
            </a:r>
            <a:endParaRPr lang="en-US" dirty="0">
              <a:cs typeface="Calibri"/>
            </a:endParaRPr>
          </a:p>
          <a:p>
            <a:r>
              <a:rPr lang="en-US" dirty="0"/>
              <a:t>love to be read to, and as teachers read stories, poems, and informational texts to their students, </a:t>
            </a:r>
            <a:endParaRPr lang="en-US" dirty="0">
              <a:cs typeface="Calibri"/>
            </a:endParaRPr>
          </a:p>
          <a:p>
            <a:r>
              <a:rPr lang="en-US" dirty="0"/>
              <a:t>they model the joy of reading and the range of genres and text types students will encounter in their </a:t>
            </a:r>
            <a:endParaRPr lang="en-US" dirty="0">
              <a:cs typeface="Calibri"/>
            </a:endParaRPr>
          </a:p>
          <a:p>
            <a:r>
              <a:rPr lang="en-US" dirty="0"/>
              <a:t>own reading.</a:t>
            </a:r>
            <a:endParaRPr lang="en-US" dirty="0">
              <a:cs typeface="Calibri"/>
            </a:endParaRPr>
          </a:p>
          <a:p>
            <a:endParaRPr lang="en-US" dirty="0">
              <a:cs typeface="Calibri"/>
            </a:endParaRPr>
          </a:p>
          <a:p>
            <a:r>
              <a:rPr lang="en-US" dirty="0"/>
              <a:t>Talk about the WHY and then examples on the how and ways to do it successfully</a:t>
            </a:r>
          </a:p>
        </p:txBody>
      </p:sp>
      <p:sp>
        <p:nvSpPr>
          <p:cNvPr id="4" name="Slide Number Placeholder 3"/>
          <p:cNvSpPr>
            <a:spLocks noGrp="1"/>
          </p:cNvSpPr>
          <p:nvPr>
            <p:ph type="sldNum" sz="quarter" idx="10"/>
          </p:nvPr>
        </p:nvSpPr>
        <p:spPr/>
        <p:txBody>
          <a:bodyPr/>
          <a:lstStyle/>
          <a:p>
            <a:fld id="{3429408A-A8C2-4187-B827-40BCFBA1331D}" type="slidenum">
              <a:rPr lang="en-US" smtClean="0"/>
              <a:t>1</a:t>
            </a:fld>
            <a:endParaRPr lang="en-US"/>
          </a:p>
        </p:txBody>
      </p:sp>
    </p:spTree>
    <p:extLst>
      <p:ext uri="{BB962C8B-B14F-4D97-AF65-F5344CB8AC3E}">
        <p14:creationId xmlns:p14="http://schemas.microsoft.com/office/powerpoint/2010/main" val="379102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 the proverb suggests, instructional action with no clear learning purpose can be a nightmare for kids! </a:t>
            </a:r>
          </a:p>
          <a:p>
            <a:endParaRPr lang="en-US" dirty="0">
              <a:cs typeface="Calibri"/>
            </a:endParaRPr>
          </a:p>
          <a:p>
            <a:r>
              <a:rPr lang="en-US" dirty="0"/>
              <a:t>2. We must have an objective point in every lesson, and Benchmark read-</a:t>
            </a:r>
            <a:r>
              <a:rPr lang="en-US" dirty="0" err="1"/>
              <a:t>alouds</a:t>
            </a:r>
            <a:r>
              <a:rPr lang="en-US" dirty="0"/>
              <a:t> do.</a:t>
            </a:r>
            <a:endParaRPr lang="en-US" dirty="0">
              <a:cs typeface="Calibri"/>
            </a:endParaRPr>
          </a:p>
          <a:p>
            <a:endParaRPr lang="en-US" dirty="0">
              <a:cs typeface="Calibri"/>
            </a:endParaRPr>
          </a:p>
          <a:p>
            <a:r>
              <a:rPr lang="en-US" dirty="0">
                <a:cs typeface="Calibri"/>
              </a:rPr>
              <a:t>Studies show: </a:t>
            </a:r>
            <a:r>
              <a:rPr lang="en-US" dirty="0"/>
              <a:t> Studies show that reading aloud to preschoolers </a:t>
            </a:r>
            <a:r>
              <a:rPr lang="en-US" b="1" dirty="0"/>
              <a:t>increases their vocabulary</a:t>
            </a:r>
            <a:endParaRPr lang="en-US" b="1" dirty="0">
              <a:cs typeface="Calibri"/>
            </a:endParaRPr>
          </a:p>
          <a:p>
            <a:r>
              <a:rPr lang="en-US" dirty="0"/>
              <a:t>reading aloud to kids certainly must </a:t>
            </a:r>
            <a:r>
              <a:rPr lang="en-US" b="1" dirty="0"/>
              <a:t>expand their knowledge of the world</a:t>
            </a:r>
            <a:endParaRPr lang="en-US" b="1" dirty="0">
              <a:cs typeface="Calibri"/>
            </a:endParaRPr>
          </a:p>
          <a:p>
            <a:r>
              <a:rPr lang="en-US" dirty="0"/>
              <a:t>  Reading aloud can also </a:t>
            </a:r>
            <a:r>
              <a:rPr lang="en-US" b="1" dirty="0"/>
              <a:t>stimulate an interest in reading</a:t>
            </a:r>
            <a:endParaRPr lang="en-US" b="1" dirty="0">
              <a:cs typeface="Calibri"/>
            </a:endParaRPr>
          </a:p>
          <a:p>
            <a:r>
              <a:rPr lang="en-US" dirty="0"/>
              <a:t>It was just an effective way of </a:t>
            </a:r>
            <a:r>
              <a:rPr lang="en-US" b="1" dirty="0"/>
              <a:t>fostering a positive tone in my classroom; a closeness </a:t>
            </a:r>
            <a:r>
              <a:rPr lang="en-US" dirty="0"/>
              <a:t>between the children and me. I didn’t do this in place of strategy lessons or what is now referred to as close reading</a:t>
            </a:r>
            <a:endParaRPr lang="en-US" dirty="0">
              <a:cs typeface="Calibri"/>
            </a:endParaRPr>
          </a:p>
          <a:p>
            <a:r>
              <a:rPr lang="en-US" b="1" dirty="0"/>
              <a:t>These are all in ADDITION to having a strategy in your lessons; a PURPOSE</a:t>
            </a:r>
            <a:endParaRPr lang="en-US" b="1" dirty="0">
              <a:cs typeface="Calibri"/>
            </a:endParaRPr>
          </a:p>
        </p:txBody>
      </p:sp>
      <p:sp>
        <p:nvSpPr>
          <p:cNvPr id="4" name="Slide Number Placeholder 3"/>
          <p:cNvSpPr>
            <a:spLocks noGrp="1"/>
          </p:cNvSpPr>
          <p:nvPr>
            <p:ph type="sldNum" sz="quarter" idx="5"/>
          </p:nvPr>
        </p:nvSpPr>
        <p:spPr/>
        <p:txBody>
          <a:bodyPr/>
          <a:lstStyle/>
          <a:p>
            <a:fld id="{3429408A-A8C2-4187-B827-40BCFBA1331D}" type="slidenum">
              <a:rPr lang="en-US" smtClean="0"/>
              <a:t>2</a:t>
            </a:fld>
            <a:endParaRPr lang="en-US"/>
          </a:p>
        </p:txBody>
      </p:sp>
    </p:spTree>
    <p:extLst>
      <p:ext uri="{BB962C8B-B14F-4D97-AF65-F5344CB8AC3E}">
        <p14:creationId xmlns:p14="http://schemas.microsoft.com/office/powerpoint/2010/main" val="279370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Grade 3 </a:t>
            </a:r>
            <a:r>
              <a:rPr lang="en-US" dirty="0" err="1">
                <a:cs typeface="Calibri"/>
              </a:rPr>
              <a:t>Uuit</a:t>
            </a:r>
            <a:r>
              <a:rPr lang="en-US" dirty="0">
                <a:cs typeface="Calibri"/>
              </a:rPr>
              <a:t> 1 Why Do People participate in the Government</a:t>
            </a:r>
          </a:p>
          <a:p>
            <a:r>
              <a:rPr lang="en-US" dirty="0">
                <a:cs typeface="Calibri"/>
              </a:rPr>
              <a:t>The objective is the Metacognitive strategy we are working on in each RA</a:t>
            </a:r>
          </a:p>
          <a:p>
            <a:r>
              <a:rPr lang="en-US" dirty="0">
                <a:cs typeface="Calibri"/>
              </a:rPr>
              <a:t>Simply laid out for you to prepare and facilitate your lesson</a:t>
            </a:r>
          </a:p>
          <a:p>
            <a:endParaRPr lang="en-US" dirty="0">
              <a:cs typeface="Calibri"/>
            </a:endParaRPr>
          </a:p>
        </p:txBody>
      </p:sp>
      <p:sp>
        <p:nvSpPr>
          <p:cNvPr id="4" name="Slide Number Placeholder 3"/>
          <p:cNvSpPr>
            <a:spLocks noGrp="1"/>
          </p:cNvSpPr>
          <p:nvPr>
            <p:ph type="sldNum" sz="quarter" idx="5"/>
          </p:nvPr>
        </p:nvSpPr>
        <p:spPr/>
        <p:txBody>
          <a:bodyPr/>
          <a:lstStyle/>
          <a:p>
            <a:fld id="{3429408A-A8C2-4187-B827-40BCFBA1331D}" type="slidenum">
              <a:rPr lang="en-US" smtClean="0"/>
              <a:t>4</a:t>
            </a:fld>
            <a:endParaRPr lang="en-US"/>
          </a:p>
        </p:txBody>
      </p:sp>
    </p:spTree>
    <p:extLst>
      <p:ext uri="{BB962C8B-B14F-4D97-AF65-F5344CB8AC3E}">
        <p14:creationId xmlns:p14="http://schemas.microsoft.com/office/powerpoint/2010/main" val="344799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read the slide</a:t>
            </a:r>
          </a:p>
          <a:p>
            <a:r>
              <a:rPr lang="en-US" dirty="0"/>
              <a:t>What stands out to me is “thinking about thinking”</a:t>
            </a:r>
          </a:p>
          <a:p>
            <a:r>
              <a:rPr lang="en-US" dirty="0"/>
              <a:t>Metacognitive strategies support readers to develop and deepen their comprehension of a text </a:t>
            </a:r>
          </a:p>
          <a:p>
            <a:r>
              <a:rPr lang="en-US" dirty="0"/>
              <a:t>before, during, and after they read. Through the application of metacognitive strategies in the </a:t>
            </a:r>
            <a:endParaRPr lang="en-US" dirty="0">
              <a:cs typeface="Calibri"/>
            </a:endParaRPr>
          </a:p>
          <a:p>
            <a:r>
              <a:rPr lang="en-US" dirty="0"/>
              <a:t>classroom, students think about thinking and develop as readers. </a:t>
            </a:r>
            <a:endParaRPr lang="en-US" dirty="0">
              <a:cs typeface="Calibri"/>
            </a:endParaRPr>
          </a:p>
          <a:p>
            <a:endParaRPr lang="en-US" dirty="0">
              <a:cs typeface="Calibri"/>
            </a:endParaRPr>
          </a:p>
          <a:p>
            <a:r>
              <a:rPr lang="en-US" dirty="0"/>
              <a:t>Modeling the Metacognitive Strategies</a:t>
            </a:r>
            <a:endParaRPr lang="en-US" dirty="0">
              <a:cs typeface="Calibri" panose="020F0502020204030204"/>
            </a:endParaRPr>
          </a:p>
          <a:p>
            <a:r>
              <a:rPr lang="en-US" dirty="0"/>
              <a:t>As you use the Read-Aloud Handbook</a:t>
            </a:r>
            <a:endParaRPr lang="en-US" dirty="0">
              <a:cs typeface="Calibri" panose="020F0502020204030204"/>
            </a:endParaRPr>
          </a:p>
          <a:p>
            <a:r>
              <a:rPr lang="en-US" dirty="0"/>
              <a:t>,</a:t>
            </a:r>
            <a:endParaRPr lang="en-US" dirty="0">
              <a:cs typeface="Calibri" panose="020F0502020204030204"/>
            </a:endParaRPr>
          </a:p>
          <a:p>
            <a:r>
              <a:rPr lang="en-US" dirty="0"/>
              <a:t>you can guide instruction with the following model </a:t>
            </a:r>
          </a:p>
          <a:p>
            <a:r>
              <a:rPr lang="en-US" dirty="0"/>
              <a:t>prompts.</a:t>
            </a:r>
            <a:endParaRPr lang="en-US" dirty="0">
              <a:cs typeface="Calibri" panose="020F0502020204030204"/>
            </a:endParaRPr>
          </a:p>
          <a:p>
            <a:r>
              <a:rPr lang="en-US" dirty="0"/>
              <a:t>Introduce the Passage</a:t>
            </a:r>
            <a:endParaRPr lang="en-US" dirty="0">
              <a:cs typeface="Calibri" panose="020F0502020204030204"/>
            </a:endParaRPr>
          </a:p>
          <a:p>
            <a:r>
              <a:rPr lang="en-US" dirty="0"/>
              <a:t>Read the title, share information about the author, invite students to share their ideas on what the </a:t>
            </a:r>
            <a:endParaRPr lang="en-US" dirty="0">
              <a:cs typeface="Calibri" panose="020F0502020204030204"/>
            </a:endParaRPr>
          </a:p>
          <a:p>
            <a:r>
              <a:rPr lang="en-US" dirty="0"/>
              <a:t>passage is about, and engage students with additional information.</a:t>
            </a:r>
            <a:endParaRPr lang="en-US" dirty="0">
              <a:cs typeface="Calibri" panose="020F0502020204030204"/>
            </a:endParaRPr>
          </a:p>
          <a:p>
            <a:r>
              <a:rPr lang="en-US" dirty="0"/>
              <a:t>Explain the Strategy </a:t>
            </a:r>
            <a:endParaRPr lang="en-US" dirty="0">
              <a:cs typeface="Calibri" panose="020F0502020204030204"/>
            </a:endParaRPr>
          </a:p>
          <a:p>
            <a:r>
              <a:rPr lang="en-US" dirty="0"/>
              <a:t>Each unit’s selections reinforce a specific metacognitive strategy. Explain to students that as you </a:t>
            </a:r>
            <a:endParaRPr lang="en-US" dirty="0">
              <a:cs typeface="Calibri" panose="020F0502020204030204"/>
            </a:endParaRPr>
          </a:p>
          <a:p>
            <a:r>
              <a:rPr lang="en-US" dirty="0"/>
              <a:t>read, you will model the strategy. At least one of the interactive read-aloud prompts per selection </a:t>
            </a:r>
            <a:endParaRPr lang="en-US" dirty="0">
              <a:cs typeface="Calibri" panose="020F0502020204030204"/>
            </a:endParaRPr>
          </a:p>
          <a:p>
            <a:r>
              <a:rPr lang="en-US" dirty="0"/>
              <a:t>supports the metacognitive strategy. </a:t>
            </a:r>
            <a:endParaRPr lang="en-US" dirty="0">
              <a:cs typeface="Calibri" panose="020F0502020204030204"/>
            </a:endParaRPr>
          </a:p>
          <a:p>
            <a:r>
              <a:rPr lang="en-US" dirty="0"/>
              <a:t>Read and Think Aloud </a:t>
            </a:r>
            <a:endParaRPr lang="en-US" dirty="0">
              <a:cs typeface="Calibri" panose="020F0502020204030204"/>
            </a:endParaRPr>
          </a:p>
          <a:p>
            <a:r>
              <a:rPr lang="en-US" dirty="0"/>
              <a:t>Read aloud the text with fluent expression. As you read, stop occasionally to think aloud and model </a:t>
            </a:r>
            <a:endParaRPr lang="en-US" dirty="0">
              <a:cs typeface="Calibri" panose="020F0502020204030204"/>
            </a:endParaRPr>
          </a:p>
          <a:p>
            <a:r>
              <a:rPr lang="en-US" dirty="0"/>
              <a:t>the target metacognitive strategy. Use the sample prompts during reading to help you formulate </a:t>
            </a:r>
            <a:endParaRPr lang="en-US" dirty="0">
              <a:cs typeface="Calibri" panose="020F0502020204030204"/>
            </a:endParaRPr>
          </a:p>
          <a:p>
            <a:r>
              <a:rPr lang="en-US" dirty="0"/>
              <a:t>think-</a:t>
            </a:r>
            <a:r>
              <a:rPr lang="en-US" dirty="0" err="1"/>
              <a:t>alouds</a:t>
            </a:r>
            <a:r>
              <a:rPr lang="en-US" dirty="0"/>
              <a:t> for the passages you are reading. </a:t>
            </a:r>
            <a:endParaRPr lang="en-US" dirty="0">
              <a:cs typeface="Calibri"/>
            </a:endParaRPr>
          </a:p>
          <a:p>
            <a:r>
              <a:rPr lang="en-US" dirty="0"/>
              <a:t>You may wish to write thoughts on self-stick notes and place the notes on the page as students </a:t>
            </a:r>
            <a:endParaRPr lang="en-US" dirty="0">
              <a:cs typeface="Calibri"/>
            </a:endParaRPr>
          </a:p>
          <a:p>
            <a:r>
              <a:rPr lang="en-US" dirty="0"/>
              <a:t>watch. In order to keep students engaged, the Read-Aloud Handbook provides four think-</a:t>
            </a:r>
            <a:r>
              <a:rPr lang="en-US" dirty="0" err="1"/>
              <a:t>alouds</a:t>
            </a:r>
            <a:r>
              <a:rPr lang="en-US" dirty="0"/>
              <a:t> </a:t>
            </a:r>
            <a:endParaRPr lang="en-US" dirty="0">
              <a:cs typeface="Calibri"/>
            </a:endParaRPr>
          </a:p>
          <a:p>
            <a:r>
              <a:rPr lang="en-US" dirty="0"/>
              <a:t>during the reading. More frequent interruptions may lead to confusion.</a:t>
            </a:r>
            <a:endParaRPr lang="en-US" dirty="0">
              <a:cs typeface="Calibri"/>
            </a:endParaRPr>
          </a:p>
          <a:p>
            <a:r>
              <a:rPr lang="en-US" dirty="0"/>
              <a:t>After Reading</a:t>
            </a:r>
            <a:endParaRPr lang="en-US" dirty="0">
              <a:cs typeface="Calibri"/>
            </a:endParaRPr>
          </a:p>
          <a:p>
            <a:r>
              <a:rPr lang="en-US" dirty="0"/>
              <a:t>You may ask questions to focus conversation on the habits of readers. For example: </a:t>
            </a:r>
            <a:endParaRPr lang="en-US" dirty="0">
              <a:cs typeface="Calibri"/>
            </a:endParaRPr>
          </a:p>
          <a:p>
            <a:r>
              <a:rPr lang="en-US" dirty="0"/>
              <a:t>• What did you see me do as I read the passage?</a:t>
            </a:r>
            <a:endParaRPr lang="en-US" dirty="0">
              <a:cs typeface="Calibri"/>
            </a:endParaRPr>
          </a:p>
          <a:p>
            <a:r>
              <a:rPr lang="en-US" dirty="0"/>
              <a:t>• What kinds of questions did you see me ask?</a:t>
            </a:r>
            <a:endParaRPr lang="en-US" dirty="0">
              <a:cs typeface="Calibri"/>
            </a:endParaRPr>
          </a:p>
          <a:p>
            <a:r>
              <a:rPr lang="en-US" dirty="0"/>
              <a:t>• What kinds of inferences did I make?</a:t>
            </a:r>
            <a:endParaRPr lang="en-US" dirty="0">
              <a:cs typeface="Calibri"/>
            </a:endParaRPr>
          </a:p>
          <a:p>
            <a:r>
              <a:rPr lang="en-US" dirty="0"/>
              <a:t>• Where did I find the important information?</a:t>
            </a:r>
            <a:endParaRPr lang="en-US" dirty="0">
              <a:cs typeface="Calibri"/>
            </a:endParaRPr>
          </a:p>
          <a:p>
            <a:r>
              <a:rPr lang="en-US" dirty="0"/>
              <a:t>• How did I summarize and synthesize information as I read? How did that help me?</a:t>
            </a:r>
            <a:endParaRPr lang="en-US" dirty="0">
              <a:cs typeface="Calibri"/>
            </a:endParaRPr>
          </a:p>
          <a:p>
            <a:r>
              <a:rPr lang="en-US" dirty="0"/>
              <a:t>• What information in the text helped me visualize?</a:t>
            </a:r>
            <a:endParaRPr lang="en-US" dirty="0">
              <a:cs typeface="Calibri"/>
            </a:endParaRPr>
          </a:p>
          <a:p>
            <a:r>
              <a:rPr lang="en-US" dirty="0"/>
              <a:t>• What did I do to “fix up” my comprehension?</a:t>
            </a:r>
            <a:endParaRPr lang="en-US" dirty="0">
              <a:cs typeface="Calibri"/>
            </a:endParaRPr>
          </a:p>
          <a:p>
            <a:r>
              <a:rPr lang="en-US" dirty="0"/>
              <a:t>Create a class Metacognitive Strategies Anchor Chart based on the information generated during </a:t>
            </a:r>
            <a:endParaRPr lang="en-US" dirty="0">
              <a:cs typeface="Calibri"/>
            </a:endParaRPr>
          </a:p>
          <a:p>
            <a:r>
              <a:rPr lang="en-US" dirty="0"/>
              <a:t>your discussions in each unit. Save this anchor chart and add to it each day as you continue to </a:t>
            </a:r>
            <a:endParaRPr lang="en-US" dirty="0">
              <a:cs typeface="Calibri"/>
            </a:endParaRPr>
          </a:p>
          <a:p>
            <a:r>
              <a:rPr lang="en-US" dirty="0"/>
              <a:t>focus on the same strategy.</a:t>
            </a:r>
            <a:endParaRPr lang="en-US" dirty="0">
              <a:cs typeface="Calibri"/>
            </a:endParaRPr>
          </a:p>
          <a:p>
            <a:r>
              <a:rPr lang="en-US" dirty="0"/>
              <a:t>Turn and Talk. </a:t>
            </a:r>
            <a:endParaRPr lang="en-US" dirty="0">
              <a:cs typeface="Calibri"/>
            </a:endParaRPr>
          </a:p>
          <a:p>
            <a:r>
              <a:rPr lang="en-US" dirty="0"/>
              <a:t>Invite students to share examples of metacognitive strategies they used as they </a:t>
            </a:r>
            <a:endParaRPr lang="en-US" dirty="0">
              <a:cs typeface="Calibri"/>
            </a:endParaRPr>
          </a:p>
          <a:p>
            <a:r>
              <a:rPr lang="en-US" dirty="0"/>
              <a:t>listened to the text. Ask partners to share their ideas with the whole group. </a:t>
            </a:r>
            <a:endParaRPr lang="en-US" dirty="0">
              <a:cs typeface="Calibri"/>
            </a:endParaRPr>
          </a:p>
          <a:p>
            <a:r>
              <a:rPr lang="en-US" dirty="0"/>
              <a:t>Connect and Transfer.</a:t>
            </a:r>
            <a:endParaRPr lang="en-US" dirty="0">
              <a:cs typeface="Calibri"/>
            </a:endParaRPr>
          </a:p>
          <a:p>
            <a:r>
              <a:rPr lang="en-US" dirty="0"/>
              <a:t>Remind students that readers need to be active and engaged with the text </a:t>
            </a:r>
            <a:endParaRPr lang="en-US" dirty="0">
              <a:cs typeface="Calibri"/>
            </a:endParaRPr>
          </a:p>
          <a:p>
            <a:r>
              <a:rPr lang="en-US" dirty="0"/>
              <a:t>whenever they read, and that you would like them to consciously practice using this strategy until it </a:t>
            </a:r>
            <a:endParaRPr lang="en-US" dirty="0">
              <a:cs typeface="Calibri"/>
            </a:endParaRPr>
          </a:p>
          <a:p>
            <a:r>
              <a:rPr lang="en-US" dirty="0"/>
              <a:t>feels natural and automatic. </a:t>
            </a:r>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429408A-A8C2-4187-B827-40BCFBA1331D}" type="slidenum">
              <a:rPr lang="en-US" smtClean="0"/>
              <a:t>5</a:t>
            </a:fld>
            <a:endParaRPr lang="en-US"/>
          </a:p>
        </p:txBody>
      </p:sp>
    </p:spTree>
    <p:extLst>
      <p:ext uri="{BB962C8B-B14F-4D97-AF65-F5344CB8AC3E}">
        <p14:creationId xmlns:p14="http://schemas.microsoft.com/office/powerpoint/2010/main" val="111597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read-aloud selections and instruction in this handbook support a range of Common Core </a:t>
            </a:r>
            <a:endParaRPr lang="en-US"/>
          </a:p>
          <a:p>
            <a:r>
              <a:rPr lang="en-US" dirty="0"/>
              <a:t>Standards. Teachers support students’ foundational reading skills as they model reading prose </a:t>
            </a:r>
            <a:endParaRPr lang="en-US" dirty="0">
              <a:cs typeface="Calibri"/>
            </a:endParaRPr>
          </a:p>
          <a:p>
            <a:r>
              <a:rPr lang="en-US" dirty="0"/>
              <a:t>and poetry with accuracy, appropriate rate, and expression. As students listen with purpose and </a:t>
            </a:r>
            <a:endParaRPr lang="en-US" dirty="0">
              <a:cs typeface="Calibri"/>
            </a:endParaRPr>
          </a:p>
          <a:p>
            <a:r>
              <a:rPr lang="en-US" dirty="0"/>
              <a:t>understanding, paraphrase the texts, and discuss ideas with peers, they enhance their speaking and </a:t>
            </a:r>
            <a:endParaRPr lang="en-US" dirty="0">
              <a:cs typeface="Calibri"/>
            </a:endParaRPr>
          </a:p>
          <a:p>
            <a:r>
              <a:rPr lang="en-US" dirty="0"/>
              <a:t>listening skills. The interactive read-aloud prompts also support students’ ability to use text evidence </a:t>
            </a:r>
            <a:endParaRPr lang="en-US" dirty="0">
              <a:cs typeface="Calibri"/>
            </a:endParaRPr>
          </a:p>
          <a:p>
            <a:r>
              <a:rPr lang="en-US" dirty="0"/>
              <a:t>to answer a range of text-dependent questions.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429408A-A8C2-4187-B827-40BCFBA1331D}" type="slidenum">
              <a:rPr lang="en-US" smtClean="0"/>
              <a:t>6</a:t>
            </a:fld>
            <a:endParaRPr lang="en-US"/>
          </a:p>
        </p:txBody>
      </p:sp>
    </p:spTree>
    <p:extLst>
      <p:ext uri="{BB962C8B-B14F-4D97-AF65-F5344CB8AC3E}">
        <p14:creationId xmlns:p14="http://schemas.microsoft.com/office/powerpoint/2010/main" val="284739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handbook provides read-</a:t>
            </a:r>
            <a:r>
              <a:rPr lang="en-US" dirty="0" err="1"/>
              <a:t>alouds</a:t>
            </a:r>
            <a:r>
              <a:rPr lang="en-US" dirty="0"/>
              <a:t> for each of the 10 units in Benchmark Advance, for each grade level. You </a:t>
            </a:r>
          </a:p>
          <a:p>
            <a:r>
              <a:rPr lang="en-US" dirty="0"/>
              <a:t>may use the read-</a:t>
            </a:r>
            <a:r>
              <a:rPr lang="en-US" dirty="0" err="1"/>
              <a:t>alouds</a:t>
            </a:r>
            <a:r>
              <a:rPr lang="en-US" dirty="0"/>
              <a:t> any time throughout the day. Think of them as a resource to draw from to </a:t>
            </a:r>
            <a:endParaRPr lang="en-US" dirty="0">
              <a:cs typeface="Calibri"/>
            </a:endParaRPr>
          </a:p>
          <a:p>
            <a:r>
              <a:rPr lang="en-US" dirty="0"/>
              <a:t>extend content knowledge beyond the selections in the Texts for Close Reading units.</a:t>
            </a:r>
            <a:endParaRPr lang="en-US" dirty="0">
              <a:cs typeface="Calibri"/>
            </a:endParaRPr>
          </a:p>
          <a:p>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429408A-A8C2-4187-B827-40BCFBA1331D}" type="slidenum">
              <a:rPr lang="en-US" smtClean="0"/>
              <a:t>8</a:t>
            </a:fld>
            <a:endParaRPr lang="en-US"/>
          </a:p>
        </p:txBody>
      </p:sp>
    </p:spTree>
    <p:extLst>
      <p:ext uri="{BB962C8B-B14F-4D97-AF65-F5344CB8AC3E}">
        <p14:creationId xmlns:p14="http://schemas.microsoft.com/office/powerpoint/2010/main" val="66755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you have a favorite read-aloud? Please may use it! </a:t>
            </a:r>
            <a:r>
              <a:rPr lang="en-US" dirty="0"/>
              <a:t>Remember the Read-Aloud is open for you to choose. As long as it matches the topic you are teaching...</a:t>
            </a:r>
            <a:r>
              <a:rPr lang="en-US" dirty="0">
                <a:cs typeface="Calibri"/>
              </a:rPr>
              <a:t> and you focus on  the Metacognitive strategy being taught in that week</a:t>
            </a:r>
            <a:endParaRPr lang="en-US" dirty="0"/>
          </a:p>
          <a:p>
            <a:r>
              <a:rPr lang="en-US" dirty="0">
                <a:cs typeface="Calibri"/>
              </a:rPr>
              <a:t>You can even mimic the questions shown within the Read-aloud Handbook  for reference.</a:t>
            </a:r>
          </a:p>
        </p:txBody>
      </p:sp>
      <p:sp>
        <p:nvSpPr>
          <p:cNvPr id="4" name="Slide Number Placeholder 3"/>
          <p:cNvSpPr>
            <a:spLocks noGrp="1"/>
          </p:cNvSpPr>
          <p:nvPr>
            <p:ph type="sldNum" sz="quarter" idx="5"/>
          </p:nvPr>
        </p:nvSpPr>
        <p:spPr/>
        <p:txBody>
          <a:bodyPr/>
          <a:lstStyle/>
          <a:p>
            <a:fld id="{3429408A-A8C2-4187-B827-40BCFBA1331D}" type="slidenum">
              <a:rPr lang="en-US" smtClean="0"/>
              <a:t>9</a:t>
            </a:fld>
            <a:endParaRPr lang="en-US"/>
          </a:p>
        </p:txBody>
      </p:sp>
    </p:spTree>
    <p:extLst>
      <p:ext uri="{BB962C8B-B14F-4D97-AF65-F5344CB8AC3E}">
        <p14:creationId xmlns:p14="http://schemas.microsoft.com/office/powerpoint/2010/main" val="209581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learning more about the value, purpose and layout of Benchmark’s read aloud, think how you would answer these FAQ?</a:t>
            </a:r>
          </a:p>
          <a:p>
            <a:endParaRPr lang="en-US" dirty="0">
              <a:cs typeface="Calibri"/>
            </a:endParaRPr>
          </a:p>
          <a:p>
            <a:r>
              <a:rPr lang="en-US" dirty="0">
                <a:cs typeface="Calibri"/>
              </a:rPr>
              <a:t>Thinking back to the purpose...Remember the read aloud time is used to teach a metacognitive strategy. There may still be time in you day for a read aloud with pictures or even an entire chapter book. However, it isn't necessary in order to meet the objective of these lessons.</a:t>
            </a:r>
          </a:p>
        </p:txBody>
      </p:sp>
      <p:sp>
        <p:nvSpPr>
          <p:cNvPr id="4" name="Slide Number Placeholder 3"/>
          <p:cNvSpPr>
            <a:spLocks noGrp="1"/>
          </p:cNvSpPr>
          <p:nvPr>
            <p:ph type="sldNum" sz="quarter" idx="5"/>
          </p:nvPr>
        </p:nvSpPr>
        <p:spPr/>
        <p:txBody>
          <a:bodyPr/>
          <a:lstStyle/>
          <a:p>
            <a:fld id="{3429408A-A8C2-4187-B827-40BCFBA1331D}" type="slidenum">
              <a:rPr lang="en-US" smtClean="0"/>
              <a:t>10</a:t>
            </a:fld>
            <a:endParaRPr lang="en-US"/>
          </a:p>
        </p:txBody>
      </p:sp>
    </p:spTree>
    <p:extLst>
      <p:ext uri="{BB962C8B-B14F-4D97-AF65-F5344CB8AC3E}">
        <p14:creationId xmlns:p14="http://schemas.microsoft.com/office/powerpoint/2010/main" val="211145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added insight from </a:t>
            </a:r>
            <a:r>
              <a:rPr lang="en-US" dirty="0"/>
              <a:t>one of the world's premier literacy educators. </a:t>
            </a:r>
            <a:endParaRPr lang="en-US" dirty="0">
              <a:cs typeface="Calibri"/>
            </a:endParaRPr>
          </a:p>
        </p:txBody>
      </p:sp>
      <p:sp>
        <p:nvSpPr>
          <p:cNvPr id="4" name="Slide Number Placeholder 3"/>
          <p:cNvSpPr>
            <a:spLocks noGrp="1"/>
          </p:cNvSpPr>
          <p:nvPr>
            <p:ph type="sldNum" sz="quarter" idx="5"/>
          </p:nvPr>
        </p:nvSpPr>
        <p:spPr/>
        <p:txBody>
          <a:bodyPr/>
          <a:lstStyle/>
          <a:p>
            <a:fld id="{3429408A-A8C2-4187-B827-40BCFBA1331D}" type="slidenum">
              <a:rPr lang="en-US" smtClean="0"/>
              <a:t>11</a:t>
            </a:fld>
            <a:endParaRPr lang="en-US"/>
          </a:p>
        </p:txBody>
      </p:sp>
    </p:spTree>
    <p:extLst>
      <p:ext uri="{BB962C8B-B14F-4D97-AF65-F5344CB8AC3E}">
        <p14:creationId xmlns:p14="http://schemas.microsoft.com/office/powerpoint/2010/main" val="28714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6000"/>
            <a:ext cx="7772400" cy="912519"/>
          </a:xfrm>
          <a:prstGeom prst="rect">
            <a:avLst/>
          </a:prstGeom>
        </p:spPr>
        <p:txBody>
          <a:bodyPr/>
          <a:lstStyle>
            <a:lvl1pPr>
              <a:defRPr sz="4400" b="1" i="1" spc="0">
                <a:solidFill>
                  <a:srgbClr val="00365E"/>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2079037"/>
            <a:ext cx="6400800" cy="649111"/>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2"/>
            <a:ext cx="8229600" cy="863671"/>
          </a:xfrm>
          <a:prstGeom prst="rect">
            <a:avLst/>
          </a:prstGeom>
        </p:spPr>
        <p:txBody>
          <a:bodyPr/>
          <a:lstStyle>
            <a:lvl1pPr>
              <a:defRPr b="1" i="1" spc="-100">
                <a:solidFill>
                  <a:srgbClr val="00365E"/>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33170A"/>
                </a:solidFill>
              </a:defRPr>
            </a:lvl1pPr>
            <a:lvl2pPr>
              <a:defRPr>
                <a:solidFill>
                  <a:srgbClr val="33170A"/>
                </a:solidFill>
              </a:defRPr>
            </a:lvl2pPr>
            <a:lvl3pPr>
              <a:defRPr>
                <a:solidFill>
                  <a:srgbClr val="33170A"/>
                </a:solidFill>
              </a:defRPr>
            </a:lvl3pPr>
            <a:lvl4pPr>
              <a:defRPr>
                <a:solidFill>
                  <a:srgbClr val="33170A"/>
                </a:solidFill>
              </a:defRPr>
            </a:lvl4pPr>
            <a:lvl5pPr>
              <a:defRPr>
                <a:solidFill>
                  <a:srgbClr val="33170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65E"/>
                </a:solidFill>
              </a:defRPr>
            </a:lvl1pPr>
          </a:lstStyle>
          <a:p>
            <a:r>
              <a:rPr lang="en-US" dirty="0"/>
              <a:t>Click to edit Master title style</a:t>
            </a:r>
          </a:p>
        </p:txBody>
      </p:sp>
      <p:sp>
        <p:nvSpPr>
          <p:cNvPr id="3" name="Text Placeholder 2"/>
          <p:cNvSpPr>
            <a:spLocks noGrp="1"/>
          </p:cNvSpPr>
          <p:nvPr>
            <p:ph type="body" idx="1"/>
          </p:nvPr>
        </p:nvSpPr>
        <p:spPr>
          <a:xfrm>
            <a:off x="722313" y="1124533"/>
            <a:ext cx="7772400" cy="328236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7926"/>
            <a:ext cx="8229600" cy="733778"/>
          </a:xfrm>
          <a:prstGeom prst="rect">
            <a:avLst/>
          </a:prstGeom>
        </p:spPr>
        <p:txBody>
          <a:bodyPr/>
          <a:lstStyle>
            <a:lvl1pPr>
              <a:defRPr sz="4400" b="1" i="1" kern="1200" spc="-100">
                <a:solidFill>
                  <a:srgbClr val="00365E"/>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8229600" cy="412220"/>
          </a:xfrm>
          <a:prstGeom prst="rect">
            <a:avLst/>
          </a:prstGeom>
        </p:spPr>
        <p:txBody>
          <a:bodyPr anchor="b"/>
          <a:lstStyle>
            <a:lvl1pPr marL="0" indent="0">
              <a:buNone/>
              <a:defRPr sz="2400" b="1" i="0">
                <a:solidFill>
                  <a:srgbClr val="3317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a:prstGeom prst="rect">
            <a:avLst/>
          </a:prstGeom>
        </p:spPr>
        <p:txBody>
          <a:bodyPr/>
          <a:lstStyle>
            <a:lvl1pPr>
              <a:defRPr sz="2400">
                <a:solidFill>
                  <a:srgbClr val="33170A"/>
                </a:solidFill>
              </a:defRPr>
            </a:lvl1pPr>
            <a:lvl2pPr>
              <a:defRPr sz="2000">
                <a:solidFill>
                  <a:srgbClr val="33170A"/>
                </a:solidFill>
              </a:defRPr>
            </a:lvl2pPr>
            <a:lvl3pPr>
              <a:defRPr sz="1800">
                <a:solidFill>
                  <a:srgbClr val="33170A"/>
                </a:solidFill>
              </a:defRPr>
            </a:lvl3pPr>
            <a:lvl4pPr>
              <a:defRPr sz="1600">
                <a:solidFill>
                  <a:srgbClr val="33170A"/>
                </a:solidFill>
              </a:defRPr>
            </a:lvl4pPr>
            <a:lvl5pPr>
              <a:defRPr sz="1600">
                <a:solidFill>
                  <a:srgbClr val="33170A"/>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6740"/>
            <a:ext cx="3008313" cy="748359"/>
          </a:xfrm>
          <a:prstGeom prst="rect">
            <a:avLst/>
          </a:prstGeom>
        </p:spPr>
        <p:txBody>
          <a:bodyPr anchor="t" anchorCtr="0"/>
          <a:lstStyle>
            <a:lvl1pPr algn="l">
              <a:defRPr sz="2000" b="1" i="1" spc="-100">
                <a:solidFill>
                  <a:srgbClr val="00365E"/>
                </a:solidFill>
              </a:defRPr>
            </a:lvl1pPr>
          </a:lstStyle>
          <a:p>
            <a:r>
              <a:rPr lang="en-US" dirty="0"/>
              <a:t>Click to edit Master title style</a:t>
            </a:r>
          </a:p>
        </p:txBody>
      </p:sp>
      <p:sp>
        <p:nvSpPr>
          <p:cNvPr id="3" name="Content Placeholder 2"/>
          <p:cNvSpPr>
            <a:spLocks noGrp="1"/>
          </p:cNvSpPr>
          <p:nvPr>
            <p:ph idx="1"/>
          </p:nvPr>
        </p:nvSpPr>
        <p:spPr>
          <a:xfrm>
            <a:off x="3575050" y="686741"/>
            <a:ext cx="5111750" cy="5439422"/>
          </a:xfrm>
          <a:prstGeom prst="rect">
            <a:avLst/>
          </a:prstGeom>
        </p:spPr>
        <p:txBody>
          <a:bodyPr/>
          <a:lstStyle>
            <a:lvl1pPr>
              <a:defRPr sz="2800">
                <a:solidFill>
                  <a:srgbClr val="33170A"/>
                </a:solidFill>
              </a:defRPr>
            </a:lvl1pPr>
            <a:lvl2pPr>
              <a:defRPr sz="2400">
                <a:solidFill>
                  <a:srgbClr val="33170A"/>
                </a:solidFill>
              </a:defRPr>
            </a:lvl2pPr>
            <a:lvl3pPr>
              <a:defRPr sz="2200">
                <a:solidFill>
                  <a:srgbClr val="33170A"/>
                </a:solidFill>
              </a:defRPr>
            </a:lvl3pPr>
            <a:lvl4pPr>
              <a:defRPr sz="2000">
                <a:solidFill>
                  <a:srgbClr val="33170A"/>
                </a:solidFill>
              </a:defRPr>
            </a:lvl4pPr>
            <a:lvl5pPr>
              <a:defRPr sz="1800">
                <a:solidFill>
                  <a:srgbClr val="33170A"/>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33170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i="1" spc="-100">
                <a:solidFill>
                  <a:srgbClr val="00365E"/>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33170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bg1"/>
            </a:gs>
            <a:gs pos="85000">
              <a:srgbClr val="CCA11B">
                <a:alpha val="3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319852"/>
          </a:xfrm>
          <a:prstGeom prst="rect">
            <a:avLst/>
          </a:prstGeom>
          <a:solidFill>
            <a:srgbClr val="0036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319852"/>
            <a:ext cx="9144000" cy="117592"/>
          </a:xfrm>
          <a:prstGeom prst="rect">
            <a:avLst/>
          </a:prstGeom>
          <a:solidFill>
            <a:srgbClr val="D224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437444"/>
            <a:ext cx="9144000" cy="104978"/>
          </a:xfrm>
          <a:prstGeom prst="rect">
            <a:avLst/>
          </a:prstGeom>
          <a:solidFill>
            <a:srgbClr val="CCA1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CSD_horiz2RGB.jpg"/>
          <p:cNvPicPr>
            <a:picLocks noChangeAspect="1"/>
          </p:cNvPicPr>
          <p:nvPr userDrawn="1"/>
        </p:nvPicPr>
        <p:blipFill>
          <a:blip r:embed="rId9"/>
          <a:stretch>
            <a:fillRect/>
          </a:stretch>
        </p:blipFill>
        <p:spPr>
          <a:xfrm>
            <a:off x="7523842" y="6035524"/>
            <a:ext cx="1162958" cy="616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7" r:id="rId6"/>
    <p:sldLayoutId id="214748365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hyperlink" Target="https://shanahanonliteracy.com/blog/reading-aloud-to-kids-and-why-lessons-need-purposes" TargetMode="Externa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slideLayout" Target="../slideLayouts/slideLayout7.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audio" Target="../media/media3.m4a"/><Relationship Id="rId16" Type="http://schemas.openxmlformats.org/officeDocument/2006/relationships/image" Target="../media/image2.png"/><Relationship Id="rId1" Type="http://schemas.microsoft.com/office/2007/relationships/media" Target="../media/media3.m4a"/><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notesSlide" Target="../notesSlides/notesSlide3.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a:t>The Value of Read-Aloud</a:t>
            </a:r>
          </a:p>
        </p:txBody>
      </p:sp>
      <p:sp>
        <p:nvSpPr>
          <p:cNvPr id="3" name="Subtitle 2"/>
          <p:cNvSpPr>
            <a:spLocks noGrp="1"/>
          </p:cNvSpPr>
          <p:nvPr>
            <p:ph type="subTitle" idx="1"/>
          </p:nvPr>
        </p:nvSpPr>
        <p:spPr/>
        <p:txBody>
          <a:bodyPr/>
          <a:lstStyle/>
          <a:p>
            <a:r>
              <a:rPr lang="en-US" dirty="0"/>
              <a:t>Benchmark Component</a:t>
            </a:r>
          </a:p>
        </p:txBody>
      </p:sp>
      <p:pic>
        <p:nvPicPr>
          <p:cNvPr id="5" name="Recorded Sound">
            <a:hlinkClick r:id="" action="ppaction://media"/>
            <a:extLst>
              <a:ext uri="{FF2B5EF4-FFF2-40B4-BE49-F238E27FC236}">
                <a16:creationId xmlns:a16="http://schemas.microsoft.com/office/drawing/2014/main" id="{9AC7F172-3C88-47A8-BE90-19336832CD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8437" y="6098793"/>
            <a:ext cx="487363" cy="487363"/>
          </a:xfrm>
          <a:prstGeom prst="rect">
            <a:avLst/>
          </a:prstGeom>
        </p:spPr>
      </p:pic>
    </p:spTree>
    <p:extLst>
      <p:ext uri="{BB962C8B-B14F-4D97-AF65-F5344CB8AC3E}">
        <p14:creationId xmlns:p14="http://schemas.microsoft.com/office/powerpoint/2010/main" val="3871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B4C5-3E66-46A0-9037-F212CBA7EB57}"/>
              </a:ext>
            </a:extLst>
          </p:cNvPr>
          <p:cNvSpPr>
            <a:spLocks noGrp="1"/>
          </p:cNvSpPr>
          <p:nvPr>
            <p:ph type="title"/>
          </p:nvPr>
        </p:nvSpPr>
        <p:spPr/>
        <p:txBody>
          <a:bodyPr anchor="t"/>
          <a:lstStyle/>
          <a:p>
            <a:r>
              <a:rPr lang="en-US" dirty="0">
                <a:cs typeface="Calibri"/>
              </a:rPr>
              <a:t>Some may ask...</a:t>
            </a:r>
          </a:p>
        </p:txBody>
      </p:sp>
      <p:sp>
        <p:nvSpPr>
          <p:cNvPr id="3" name="Content Placeholder 2">
            <a:extLst>
              <a:ext uri="{FF2B5EF4-FFF2-40B4-BE49-F238E27FC236}">
                <a16:creationId xmlns:a16="http://schemas.microsoft.com/office/drawing/2014/main" id="{7DEF95DD-EFBB-4BD0-BC85-6C9E316A510C}"/>
              </a:ext>
            </a:extLst>
          </p:cNvPr>
          <p:cNvSpPr>
            <a:spLocks noGrp="1"/>
          </p:cNvSpPr>
          <p:nvPr>
            <p:ph idx="1"/>
          </p:nvPr>
        </p:nvSpPr>
        <p:spPr/>
        <p:txBody>
          <a:bodyPr anchor="t"/>
          <a:lstStyle/>
          <a:p>
            <a:r>
              <a:rPr lang="en-US" dirty="0">
                <a:ea typeface="+mn-lt"/>
                <a:cs typeface="+mn-lt"/>
              </a:rPr>
              <a:t>"There aren’t any pictures, so how can this be interesting?”</a:t>
            </a:r>
          </a:p>
          <a:p>
            <a:r>
              <a:rPr lang="en-US" dirty="0">
                <a:ea typeface="+mn-lt"/>
                <a:cs typeface="+mn-lt"/>
              </a:rPr>
              <a:t>“Why are we only given part of the chapter book or a piece of the story?”</a:t>
            </a:r>
          </a:p>
          <a:p>
            <a:endParaRPr lang="en-US" dirty="0">
              <a:cs typeface="Calibri"/>
            </a:endParaRPr>
          </a:p>
        </p:txBody>
      </p:sp>
      <p:pic>
        <p:nvPicPr>
          <p:cNvPr id="4" name="Recorded Sound">
            <a:hlinkClick r:id="" action="ppaction://media"/>
            <a:extLst>
              <a:ext uri="{FF2B5EF4-FFF2-40B4-BE49-F238E27FC236}">
                <a16:creationId xmlns:a16="http://schemas.microsoft.com/office/drawing/2014/main" id="{5CA72E10-4BF2-4ABA-8583-68B9E3FC82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6038656"/>
            <a:ext cx="487363" cy="487363"/>
          </a:xfrm>
          <a:prstGeom prst="rect">
            <a:avLst/>
          </a:prstGeom>
        </p:spPr>
      </p:pic>
    </p:spTree>
    <p:extLst>
      <p:ext uri="{BB962C8B-B14F-4D97-AF65-F5344CB8AC3E}">
        <p14:creationId xmlns:p14="http://schemas.microsoft.com/office/powerpoint/2010/main" val="30965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6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cs typeface="Calibri"/>
              </a:rPr>
              <a:t>Shanahan on Literacy</a:t>
            </a:r>
          </a:p>
        </p:txBody>
      </p:sp>
      <p:sp>
        <p:nvSpPr>
          <p:cNvPr id="3" name="Content Placeholder 2"/>
          <p:cNvSpPr>
            <a:spLocks noGrp="1"/>
          </p:cNvSpPr>
          <p:nvPr>
            <p:ph idx="1"/>
          </p:nvPr>
        </p:nvSpPr>
        <p:spPr/>
        <p:txBody>
          <a:bodyPr anchor="t"/>
          <a:lstStyle/>
          <a:p>
            <a:pPr marL="0" indent="0" algn="ctr">
              <a:buNone/>
            </a:pPr>
            <a:r>
              <a:rPr lang="en-US" dirty="0"/>
              <a:t>"Reading Aloud to Kids </a:t>
            </a:r>
            <a:endParaRPr lang="en-US" sz="1600" dirty="0">
              <a:cs typeface="Calibri"/>
            </a:endParaRPr>
          </a:p>
          <a:p>
            <a:pPr marL="0" indent="0" algn="ctr">
              <a:buNone/>
            </a:pPr>
            <a:r>
              <a:rPr lang="en-US" dirty="0"/>
              <a:t>and </a:t>
            </a:r>
            <a:endParaRPr lang="en-US" sz="1600" dirty="0">
              <a:cs typeface="Calibri"/>
            </a:endParaRPr>
          </a:p>
          <a:p>
            <a:pPr marL="0" indent="0" algn="ctr">
              <a:buNone/>
            </a:pPr>
            <a:r>
              <a:rPr lang="en-US" dirty="0"/>
              <a:t>Why Lessons Need Purposes"</a:t>
            </a:r>
            <a:endParaRPr lang="en-US" sz="1600" dirty="0">
              <a:ea typeface="+mn-lt"/>
              <a:cs typeface="+mn-lt"/>
            </a:endParaRPr>
          </a:p>
          <a:p>
            <a:pPr algn="ctr"/>
            <a:endParaRPr lang="en-US" sz="1600" dirty="0">
              <a:ea typeface="+mn-lt"/>
              <a:cs typeface="+mn-lt"/>
            </a:endParaRPr>
          </a:p>
          <a:p>
            <a:pPr algn="ctr"/>
            <a:endParaRPr lang="en-US" sz="1600" dirty="0">
              <a:ea typeface="+mn-lt"/>
              <a:cs typeface="+mn-lt"/>
            </a:endParaRPr>
          </a:p>
          <a:p>
            <a:endParaRPr lang="en-US" sz="1600" dirty="0">
              <a:ea typeface="+mn-lt"/>
              <a:cs typeface="+mn-lt"/>
            </a:endParaRPr>
          </a:p>
          <a:p>
            <a:endParaRPr lang="en-US" sz="1600" dirty="0">
              <a:ea typeface="+mn-lt"/>
              <a:cs typeface="+mn-lt"/>
            </a:endParaRPr>
          </a:p>
          <a:p>
            <a:endParaRPr lang="en-US" sz="1600" dirty="0">
              <a:ea typeface="+mn-lt"/>
              <a:cs typeface="+mn-lt"/>
            </a:endParaRPr>
          </a:p>
          <a:p>
            <a:endParaRPr lang="en-US" sz="1600" dirty="0">
              <a:ea typeface="+mn-lt"/>
              <a:cs typeface="+mn-lt"/>
            </a:endParaRPr>
          </a:p>
          <a:p>
            <a:endParaRPr lang="en-US" sz="1600" dirty="0">
              <a:ea typeface="+mn-lt"/>
              <a:cs typeface="+mn-lt"/>
            </a:endParaRPr>
          </a:p>
          <a:p>
            <a:endParaRPr lang="en-US" sz="1600" dirty="0">
              <a:ea typeface="+mn-lt"/>
              <a:cs typeface="+mn-lt"/>
            </a:endParaRPr>
          </a:p>
          <a:p>
            <a:r>
              <a:rPr lang="en-US" sz="1600" dirty="0">
                <a:ea typeface="+mn-lt"/>
                <a:cs typeface="+mn-lt"/>
                <a:hlinkClick r:id="rId5"/>
              </a:rPr>
              <a:t>https://shanahanonliteracy.com/blog/reading-aloud-to-kids-and-why-lessons-need-purposes</a:t>
            </a:r>
            <a:endParaRPr lang="en-US" sz="1600" dirty="0">
              <a:ea typeface="+mn-lt"/>
              <a:cs typeface="+mn-lt"/>
            </a:endParaRPr>
          </a:p>
          <a:p>
            <a:endParaRPr lang="en-US" sz="1600" dirty="0">
              <a:cs typeface="Calibri"/>
            </a:endParaRPr>
          </a:p>
        </p:txBody>
      </p:sp>
      <p:pic>
        <p:nvPicPr>
          <p:cNvPr id="4" name="Picture 4" descr="A person wearing a suit and tie&#10;&#10;Description generated with very high confidence">
            <a:extLst>
              <a:ext uri="{FF2B5EF4-FFF2-40B4-BE49-F238E27FC236}">
                <a16:creationId xmlns:a16="http://schemas.microsoft.com/office/drawing/2014/main" id="{A0E64B08-F57C-4DC4-BDC9-8166A41C2E05}"/>
              </a:ext>
            </a:extLst>
          </p:cNvPr>
          <p:cNvPicPr>
            <a:picLocks noChangeAspect="1"/>
          </p:cNvPicPr>
          <p:nvPr/>
        </p:nvPicPr>
        <p:blipFill>
          <a:blip r:embed="rId6"/>
          <a:stretch>
            <a:fillRect/>
          </a:stretch>
        </p:blipFill>
        <p:spPr>
          <a:xfrm>
            <a:off x="3500437" y="3428356"/>
            <a:ext cx="2143125" cy="2143125"/>
          </a:xfrm>
          <a:prstGeom prst="rect">
            <a:avLst/>
          </a:prstGeom>
        </p:spPr>
      </p:pic>
      <p:pic>
        <p:nvPicPr>
          <p:cNvPr id="6" name="Recorded Sound">
            <a:hlinkClick r:id="" action="ppaction://media"/>
            <a:extLst>
              <a:ext uri="{FF2B5EF4-FFF2-40B4-BE49-F238E27FC236}">
                <a16:creationId xmlns:a16="http://schemas.microsoft.com/office/drawing/2014/main" id="{2F33AE9C-2FF7-4459-94C1-6EBC49BE2B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5428" y="6038656"/>
            <a:ext cx="487363" cy="487363"/>
          </a:xfrm>
          <a:prstGeom prst="rect">
            <a:avLst/>
          </a:prstGeom>
        </p:spPr>
      </p:pic>
    </p:spTree>
    <p:extLst>
      <p:ext uri="{BB962C8B-B14F-4D97-AF65-F5344CB8AC3E}">
        <p14:creationId xmlns:p14="http://schemas.microsoft.com/office/powerpoint/2010/main" val="1583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25EF-0F02-4033-B199-EB0F1FCD9AEB}"/>
              </a:ext>
            </a:extLst>
          </p:cNvPr>
          <p:cNvSpPr>
            <a:spLocks noGrp="1"/>
          </p:cNvSpPr>
          <p:nvPr>
            <p:ph type="title"/>
          </p:nvPr>
        </p:nvSpPr>
        <p:spPr/>
        <p:txBody>
          <a:bodyPr/>
          <a:lstStyle/>
          <a:p>
            <a:r>
              <a:rPr lang="en-US" dirty="0"/>
              <a:t>Time to Plan</a:t>
            </a:r>
          </a:p>
        </p:txBody>
      </p:sp>
      <p:sp>
        <p:nvSpPr>
          <p:cNvPr id="3" name="Content Placeholder 2">
            <a:extLst>
              <a:ext uri="{FF2B5EF4-FFF2-40B4-BE49-F238E27FC236}">
                <a16:creationId xmlns:a16="http://schemas.microsoft.com/office/drawing/2014/main" id="{5C462304-B670-43CA-BD87-973C091AB3C3}"/>
              </a:ext>
            </a:extLst>
          </p:cNvPr>
          <p:cNvSpPr>
            <a:spLocks noGrp="1"/>
          </p:cNvSpPr>
          <p:nvPr>
            <p:ph idx="1"/>
          </p:nvPr>
        </p:nvSpPr>
        <p:spPr/>
        <p:txBody>
          <a:bodyPr/>
          <a:lstStyle/>
          <a:p>
            <a:r>
              <a:rPr lang="en-US" dirty="0"/>
              <a:t>Choose one book out of your grade level bucket for the unit you plan to teach after break.</a:t>
            </a:r>
          </a:p>
          <a:p>
            <a:r>
              <a:rPr lang="en-US" dirty="0"/>
              <a:t>Explore given resources</a:t>
            </a:r>
          </a:p>
          <a:p>
            <a:r>
              <a:rPr lang="en-US" dirty="0"/>
              <a:t>Do a quick plan</a:t>
            </a:r>
          </a:p>
          <a:p>
            <a:pPr marL="0" indent="0">
              <a:buNone/>
            </a:pPr>
            <a:endParaRPr lang="en-US" dirty="0"/>
          </a:p>
        </p:txBody>
      </p:sp>
    </p:spTree>
    <p:extLst>
      <p:ext uri="{BB962C8B-B14F-4D97-AF65-F5344CB8AC3E}">
        <p14:creationId xmlns:p14="http://schemas.microsoft.com/office/powerpoint/2010/main" val="143597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2830-B604-4C2B-B824-3751EF329FC2}"/>
              </a:ext>
            </a:extLst>
          </p:cNvPr>
          <p:cNvSpPr>
            <a:spLocks noGrp="1"/>
          </p:cNvSpPr>
          <p:nvPr>
            <p:ph type="title"/>
          </p:nvPr>
        </p:nvSpPr>
        <p:spPr/>
        <p:txBody>
          <a:bodyPr/>
          <a:lstStyle/>
          <a:p>
            <a:r>
              <a:rPr lang="en-US" dirty="0"/>
              <a:t>Questions or Feedback</a:t>
            </a:r>
            <a:br>
              <a:rPr lang="en-US" dirty="0"/>
            </a:br>
            <a:endParaRPr lang="en-US" dirty="0"/>
          </a:p>
        </p:txBody>
      </p:sp>
      <p:sp>
        <p:nvSpPr>
          <p:cNvPr id="3" name="Content Placeholder 2">
            <a:extLst>
              <a:ext uri="{FF2B5EF4-FFF2-40B4-BE49-F238E27FC236}">
                <a16:creationId xmlns:a16="http://schemas.microsoft.com/office/drawing/2014/main" id="{E0F37D51-C846-4A47-9233-EAB933D8F0E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Generate ideas for next Professional Development</a:t>
            </a:r>
          </a:p>
          <a:p>
            <a:pPr marL="0" indent="0">
              <a:buNone/>
            </a:pPr>
            <a:endParaRPr lang="en-US" dirty="0"/>
          </a:p>
          <a:p>
            <a:pPr marL="0" indent="0">
              <a:buNone/>
            </a:pPr>
            <a:r>
              <a:rPr lang="en-US" dirty="0"/>
              <a:t>Any questions?</a:t>
            </a:r>
          </a:p>
        </p:txBody>
      </p:sp>
      <p:pic>
        <p:nvPicPr>
          <p:cNvPr id="4" name="Recorded Sound">
            <a:hlinkClick r:id="" action="ppaction://media"/>
            <a:extLst>
              <a:ext uri="{FF2B5EF4-FFF2-40B4-BE49-F238E27FC236}">
                <a16:creationId xmlns:a16="http://schemas.microsoft.com/office/drawing/2014/main" id="{D33DE6DF-52B3-419C-8A0F-872DD4A50F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6038656"/>
            <a:ext cx="487363" cy="487363"/>
          </a:xfrm>
          <a:prstGeom prst="rect">
            <a:avLst/>
          </a:prstGeom>
        </p:spPr>
      </p:pic>
    </p:spTree>
    <p:extLst>
      <p:ext uri="{BB962C8B-B14F-4D97-AF65-F5344CB8AC3E}">
        <p14:creationId xmlns:p14="http://schemas.microsoft.com/office/powerpoint/2010/main" val="3659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C99D-BE8B-4204-9E3D-240F00FEC931}"/>
              </a:ext>
            </a:extLst>
          </p:cNvPr>
          <p:cNvSpPr>
            <a:spLocks noGrp="1"/>
          </p:cNvSpPr>
          <p:nvPr>
            <p:ph type="title"/>
          </p:nvPr>
        </p:nvSpPr>
        <p:spPr/>
        <p:txBody>
          <a:bodyPr anchor="t"/>
          <a:lstStyle/>
          <a:p>
            <a:r>
              <a:rPr lang="en-US" dirty="0">
                <a:cs typeface="Calibri"/>
              </a:rPr>
              <a:t>Purpose of Read-Aloud</a:t>
            </a:r>
            <a:endParaRPr lang="en-US" dirty="0"/>
          </a:p>
        </p:txBody>
      </p:sp>
      <p:sp>
        <p:nvSpPr>
          <p:cNvPr id="3" name="Content Placeholder 2">
            <a:extLst>
              <a:ext uri="{FF2B5EF4-FFF2-40B4-BE49-F238E27FC236}">
                <a16:creationId xmlns:a16="http://schemas.microsoft.com/office/drawing/2014/main" id="{01218F9C-6AFC-431D-9DE1-1BF6245EAE4D}"/>
              </a:ext>
            </a:extLst>
          </p:cNvPr>
          <p:cNvSpPr>
            <a:spLocks noGrp="1"/>
          </p:cNvSpPr>
          <p:nvPr>
            <p:ph idx="1"/>
          </p:nvPr>
        </p:nvSpPr>
        <p:spPr>
          <a:xfrm>
            <a:off x="300681" y="1405466"/>
            <a:ext cx="8229600" cy="4525963"/>
          </a:xfrm>
        </p:spPr>
        <p:txBody>
          <a:bodyPr anchor="t"/>
          <a:lstStyle/>
          <a:p>
            <a:pPr marL="0" indent="0">
              <a:buNone/>
            </a:pPr>
            <a:r>
              <a:rPr lang="en-US" i="1" dirty="0">
                <a:cs typeface="Calibri"/>
              </a:rPr>
              <a:t>“</a:t>
            </a:r>
            <a:r>
              <a:rPr lang="en-US" i="1" dirty="0">
                <a:ea typeface="+mn-lt"/>
                <a:cs typeface="+mn-lt"/>
              </a:rPr>
              <a:t>Vision without action is a daydream; action without vision is a nightmare.” -</a:t>
            </a:r>
            <a:r>
              <a:rPr lang="en-US" dirty="0">
                <a:ea typeface="+mn-lt"/>
                <a:cs typeface="+mn-lt"/>
              </a:rPr>
              <a:t>Ancient Proverb</a:t>
            </a:r>
            <a:endParaRPr lang="en-US" dirty="0"/>
          </a:p>
          <a:p>
            <a:endParaRPr lang="en-US" dirty="0">
              <a:cs typeface="Calibri"/>
            </a:endParaRPr>
          </a:p>
          <a:p>
            <a:r>
              <a:rPr lang="en-US" dirty="0">
                <a:cs typeface="Calibri"/>
              </a:rPr>
              <a:t>We must have an objective point in every lesson</a:t>
            </a:r>
          </a:p>
          <a:p>
            <a:r>
              <a:rPr lang="en-US" dirty="0">
                <a:ea typeface="+mn-lt"/>
                <a:cs typeface="+mn-lt"/>
              </a:rPr>
              <a:t>Interactive read-</a:t>
            </a:r>
            <a:r>
              <a:rPr lang="en-US" dirty="0" err="1">
                <a:ea typeface="+mn-lt"/>
                <a:cs typeface="+mn-lt"/>
              </a:rPr>
              <a:t>alouds</a:t>
            </a:r>
            <a:r>
              <a:rPr lang="en-US" dirty="0">
                <a:ea typeface="+mn-lt"/>
                <a:cs typeface="+mn-lt"/>
              </a:rPr>
              <a:t> serve the added purpose of providing teachers with opportunities to demonstrate thinking while reading a text to students.</a:t>
            </a:r>
            <a:endParaRPr lang="en-US" dirty="0">
              <a:cs typeface="Calibri"/>
            </a:endParaRPr>
          </a:p>
          <a:p>
            <a:endParaRPr lang="en-US" dirty="0">
              <a:cs typeface="Calibri"/>
            </a:endParaRPr>
          </a:p>
        </p:txBody>
      </p:sp>
      <p:pic>
        <p:nvPicPr>
          <p:cNvPr id="6" name="Recorded Sound">
            <a:hlinkClick r:id="" action="ppaction://media"/>
            <a:extLst>
              <a:ext uri="{FF2B5EF4-FFF2-40B4-BE49-F238E27FC236}">
                <a16:creationId xmlns:a16="http://schemas.microsoft.com/office/drawing/2014/main" id="{E7E64680-5ACE-4153-B0F3-BA9EB64850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5525" y="6153503"/>
            <a:ext cx="487363" cy="487363"/>
          </a:xfrm>
          <a:prstGeom prst="rect">
            <a:avLst/>
          </a:prstGeom>
        </p:spPr>
      </p:pic>
    </p:spTree>
    <p:extLst>
      <p:ext uri="{BB962C8B-B14F-4D97-AF65-F5344CB8AC3E}">
        <p14:creationId xmlns:p14="http://schemas.microsoft.com/office/powerpoint/2010/main" val="36327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D228-94DC-4A53-B514-8F1543D4F7C0}"/>
              </a:ext>
            </a:extLst>
          </p:cNvPr>
          <p:cNvSpPr>
            <a:spLocks noGrp="1"/>
          </p:cNvSpPr>
          <p:nvPr>
            <p:ph type="title"/>
          </p:nvPr>
        </p:nvSpPr>
        <p:spPr/>
        <p:txBody>
          <a:bodyPr/>
          <a:lstStyle/>
          <a:p>
            <a:r>
              <a:rPr lang="en-US" dirty="0"/>
              <a:t>Benjamin Franklin’s Big Splash</a:t>
            </a:r>
          </a:p>
        </p:txBody>
      </p:sp>
      <p:sp>
        <p:nvSpPr>
          <p:cNvPr id="3" name="Content Placeholder 2">
            <a:extLst>
              <a:ext uri="{FF2B5EF4-FFF2-40B4-BE49-F238E27FC236}">
                <a16:creationId xmlns:a16="http://schemas.microsoft.com/office/drawing/2014/main" id="{D6F7AEF1-C299-4375-A37F-FF14174D4B05}"/>
              </a:ext>
            </a:extLst>
          </p:cNvPr>
          <p:cNvSpPr>
            <a:spLocks noGrp="1"/>
          </p:cNvSpPr>
          <p:nvPr>
            <p:ph idx="1"/>
          </p:nvPr>
        </p:nvSpPr>
        <p:spPr/>
        <p:txBody>
          <a:bodyPr/>
          <a:lstStyle/>
          <a:p>
            <a:r>
              <a:rPr lang="en-US" dirty="0"/>
              <a:t>Read aloud</a:t>
            </a:r>
          </a:p>
          <a:p>
            <a:r>
              <a:rPr lang="en-US" dirty="0"/>
              <a:t>What grade would this be appropriate for?</a:t>
            </a:r>
          </a:p>
        </p:txBody>
      </p:sp>
    </p:spTree>
    <p:extLst>
      <p:ext uri="{BB962C8B-B14F-4D97-AF65-F5344CB8AC3E}">
        <p14:creationId xmlns:p14="http://schemas.microsoft.com/office/powerpoint/2010/main" val="44292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DCF0B214-C797-4999-9C04-84F9CF2D0DC0}"/>
              </a:ext>
            </a:extLst>
          </p:cNvPr>
          <p:cNvPicPr>
            <a:picLocks noChangeAspect="1"/>
          </p:cNvPicPr>
          <p:nvPr/>
        </p:nvPicPr>
        <p:blipFill>
          <a:blip r:embed="rId5"/>
          <a:stretch>
            <a:fillRect/>
          </a:stretch>
        </p:blipFill>
        <p:spPr>
          <a:xfrm>
            <a:off x="3190104" y="375727"/>
            <a:ext cx="5513173" cy="6425760"/>
          </a:xfrm>
          <a:prstGeom prst="rect">
            <a:avLst/>
          </a:prstGeom>
        </p:spPr>
      </p:pic>
      <p:graphicFrame>
        <p:nvGraphicFramePr>
          <p:cNvPr id="6" name="Diagram 6">
            <a:extLst>
              <a:ext uri="{FF2B5EF4-FFF2-40B4-BE49-F238E27FC236}">
                <a16:creationId xmlns:a16="http://schemas.microsoft.com/office/drawing/2014/main" id="{8A88508C-8B8E-4CB6-B9DF-B94A0589DCAE}"/>
              </a:ext>
            </a:extLst>
          </p:cNvPr>
          <p:cNvGraphicFramePr/>
          <p:nvPr>
            <p:extLst>
              <p:ext uri="{D42A27DB-BD31-4B8C-83A1-F6EECF244321}">
                <p14:modId xmlns:p14="http://schemas.microsoft.com/office/powerpoint/2010/main" val="487299114"/>
              </p:ext>
            </p:extLst>
          </p:nvPr>
        </p:nvGraphicFramePr>
        <p:xfrm>
          <a:off x="41189" y="-706394"/>
          <a:ext cx="3058298" cy="3657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7" name="Arrow: Right 136">
            <a:extLst>
              <a:ext uri="{FF2B5EF4-FFF2-40B4-BE49-F238E27FC236}">
                <a16:creationId xmlns:a16="http://schemas.microsoft.com/office/drawing/2014/main" id="{883F62C6-F54E-4900-BE67-A8406307A08E}"/>
              </a:ext>
            </a:extLst>
          </p:cNvPr>
          <p:cNvSpPr/>
          <p:nvPr/>
        </p:nvSpPr>
        <p:spPr>
          <a:xfrm rot="-2460000" flipH="1">
            <a:off x="8004942" y="786126"/>
            <a:ext cx="1060457" cy="505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9" name="Diagram 139">
            <a:extLst>
              <a:ext uri="{FF2B5EF4-FFF2-40B4-BE49-F238E27FC236}">
                <a16:creationId xmlns:a16="http://schemas.microsoft.com/office/drawing/2014/main" id="{43ECC17E-2849-40F0-A374-6FEE883EBE49}"/>
              </a:ext>
            </a:extLst>
          </p:cNvPr>
          <p:cNvGraphicFramePr/>
          <p:nvPr>
            <p:extLst>
              <p:ext uri="{D42A27DB-BD31-4B8C-83A1-F6EECF244321}">
                <p14:modId xmlns:p14="http://schemas.microsoft.com/office/powerpoint/2010/main" val="3895846687"/>
              </p:ext>
            </p:extLst>
          </p:nvPr>
        </p:nvGraphicFramePr>
        <p:xfrm>
          <a:off x="41189" y="3515497"/>
          <a:ext cx="3150973" cy="164962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85" name="Arrow: Right 384">
            <a:extLst>
              <a:ext uri="{FF2B5EF4-FFF2-40B4-BE49-F238E27FC236}">
                <a16:creationId xmlns:a16="http://schemas.microsoft.com/office/drawing/2014/main" id="{3A051D2D-17F3-423D-AC94-2881079EF598}"/>
              </a:ext>
            </a:extLst>
          </p:cNvPr>
          <p:cNvSpPr/>
          <p:nvPr/>
        </p:nvSpPr>
        <p:spPr>
          <a:xfrm rot="-2460000" flipH="1">
            <a:off x="5873401" y="1795261"/>
            <a:ext cx="1060457" cy="505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Arrow: Right 385">
            <a:extLst>
              <a:ext uri="{FF2B5EF4-FFF2-40B4-BE49-F238E27FC236}">
                <a16:creationId xmlns:a16="http://schemas.microsoft.com/office/drawing/2014/main" id="{B4A73460-AD38-4A58-9311-060B6170B212}"/>
              </a:ext>
            </a:extLst>
          </p:cNvPr>
          <p:cNvSpPr/>
          <p:nvPr/>
        </p:nvSpPr>
        <p:spPr>
          <a:xfrm rot="-2460000" flipH="1">
            <a:off x="5688050" y="5234558"/>
            <a:ext cx="1060457" cy="505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Recorded Sound">
            <a:hlinkClick r:id="" action="ppaction://media"/>
            <a:extLst>
              <a:ext uri="{FF2B5EF4-FFF2-40B4-BE49-F238E27FC236}">
                <a16:creationId xmlns:a16="http://schemas.microsoft.com/office/drawing/2014/main" id="{0E672F60-EC9B-4F02-9879-813948C5496F}"/>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40724" y="6090976"/>
            <a:ext cx="567630" cy="678314"/>
          </a:xfrm>
          <a:prstGeom prst="rect">
            <a:avLst/>
          </a:prstGeom>
        </p:spPr>
      </p:pic>
    </p:spTree>
    <p:extLst>
      <p:ext uri="{BB962C8B-B14F-4D97-AF65-F5344CB8AC3E}">
        <p14:creationId xmlns:p14="http://schemas.microsoft.com/office/powerpoint/2010/main" val="25155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991F-E0DE-43DB-A71D-5FAE74D6DB93}"/>
              </a:ext>
            </a:extLst>
          </p:cNvPr>
          <p:cNvSpPr>
            <a:spLocks noGrp="1"/>
          </p:cNvSpPr>
          <p:nvPr>
            <p:ph type="title"/>
          </p:nvPr>
        </p:nvSpPr>
        <p:spPr/>
        <p:txBody>
          <a:bodyPr anchor="t"/>
          <a:lstStyle/>
          <a:p>
            <a:r>
              <a:rPr lang="en-US" dirty="0">
                <a:cs typeface="Calibri"/>
              </a:rPr>
              <a:t>Metacognitive Strategy</a:t>
            </a:r>
            <a:endParaRPr lang="en-US" dirty="0"/>
          </a:p>
        </p:txBody>
      </p:sp>
      <p:sp>
        <p:nvSpPr>
          <p:cNvPr id="3" name="Content Placeholder 2">
            <a:extLst>
              <a:ext uri="{FF2B5EF4-FFF2-40B4-BE49-F238E27FC236}">
                <a16:creationId xmlns:a16="http://schemas.microsoft.com/office/drawing/2014/main" id="{ED79F754-D936-4E1F-9200-FDFC224EE7B5}"/>
              </a:ext>
            </a:extLst>
          </p:cNvPr>
          <p:cNvSpPr>
            <a:spLocks noGrp="1"/>
          </p:cNvSpPr>
          <p:nvPr>
            <p:ph idx="1"/>
          </p:nvPr>
        </p:nvSpPr>
        <p:spPr/>
        <p:txBody>
          <a:bodyPr anchor="t"/>
          <a:lstStyle/>
          <a:p>
            <a:pPr marL="0" indent="0">
              <a:buNone/>
            </a:pPr>
            <a:r>
              <a:rPr lang="en-US" sz="1600" dirty="0">
                <a:ea typeface="+mn-lt"/>
                <a:cs typeface="+mn-lt"/>
              </a:rPr>
              <a:t>•</a:t>
            </a:r>
            <a:r>
              <a:rPr lang="en-US" sz="2000" dirty="0">
                <a:ea typeface="+mn-lt"/>
                <a:cs typeface="+mn-lt"/>
              </a:rPr>
              <a:t>Metacognition literally means "big thinking." You are thinking about thinking. During this process you are examining your brain's processing. Teachers work to guide students to become more strategic thinkers by helping them understand the way they are processing information. Questioning, visualizing, and synthesizing information are all ways that readers can examine their thinking process. Through scaffolding and reciprocal teaching, students are able to practice the skills that lead to these overt acts becoming automatic. </a:t>
            </a:r>
            <a:r>
              <a:rPr lang="en-US" sz="2000" b="1" dirty="0">
                <a:ea typeface="+mn-lt"/>
                <a:cs typeface="+mn-lt"/>
              </a:rPr>
              <a:t>— Fountas and Pinnell</a:t>
            </a:r>
            <a:r>
              <a:rPr lang="en-US" sz="1600" b="1" dirty="0">
                <a:ea typeface="+mn-lt"/>
                <a:cs typeface="+mn-lt"/>
              </a:rPr>
              <a:t>, 2000</a:t>
            </a:r>
            <a:endParaRPr lang="en-US" sz="1600" dirty="0">
              <a:cs typeface="Calibri"/>
            </a:endParaRPr>
          </a:p>
          <a:p>
            <a:endParaRPr lang="en-US" dirty="0">
              <a:cs typeface="Calibri"/>
            </a:endParaRPr>
          </a:p>
        </p:txBody>
      </p:sp>
      <p:pic>
        <p:nvPicPr>
          <p:cNvPr id="4" name="Recorded Sound">
            <a:hlinkClick r:id="" action="ppaction://media"/>
            <a:extLst>
              <a:ext uri="{FF2B5EF4-FFF2-40B4-BE49-F238E27FC236}">
                <a16:creationId xmlns:a16="http://schemas.microsoft.com/office/drawing/2014/main" id="{0FCB7DE7-8CCC-4189-BDEC-049869B7A3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2547" y="6145919"/>
            <a:ext cx="487363" cy="487363"/>
          </a:xfrm>
          <a:prstGeom prst="rect">
            <a:avLst/>
          </a:prstGeom>
        </p:spPr>
      </p:pic>
    </p:spTree>
    <p:extLst>
      <p:ext uri="{BB962C8B-B14F-4D97-AF65-F5344CB8AC3E}">
        <p14:creationId xmlns:p14="http://schemas.microsoft.com/office/powerpoint/2010/main" val="180528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C369-C4F7-458E-A4D9-478252436268}"/>
              </a:ext>
            </a:extLst>
          </p:cNvPr>
          <p:cNvSpPr>
            <a:spLocks noGrp="1"/>
          </p:cNvSpPr>
          <p:nvPr>
            <p:ph type="title"/>
          </p:nvPr>
        </p:nvSpPr>
        <p:spPr/>
        <p:txBody>
          <a:bodyPr anchor="t"/>
          <a:lstStyle/>
          <a:p>
            <a:r>
              <a:rPr lang="en-US" dirty="0">
                <a:cs typeface="Calibri"/>
              </a:rPr>
              <a:t>Supporting Standards</a:t>
            </a:r>
          </a:p>
        </p:txBody>
      </p:sp>
      <p:sp>
        <p:nvSpPr>
          <p:cNvPr id="3" name="Content Placeholder 2">
            <a:extLst>
              <a:ext uri="{FF2B5EF4-FFF2-40B4-BE49-F238E27FC236}">
                <a16:creationId xmlns:a16="http://schemas.microsoft.com/office/drawing/2014/main" id="{4C94395B-4E23-49E2-9E8A-08EE44DC7FE7}"/>
              </a:ext>
            </a:extLst>
          </p:cNvPr>
          <p:cNvSpPr>
            <a:spLocks noGrp="1"/>
          </p:cNvSpPr>
          <p:nvPr>
            <p:ph idx="1"/>
          </p:nvPr>
        </p:nvSpPr>
        <p:spPr/>
        <p:txBody>
          <a:bodyPr anchor="t"/>
          <a:lstStyle/>
          <a:p>
            <a:r>
              <a:rPr lang="en-US" dirty="0">
                <a:cs typeface="Calibri"/>
              </a:rPr>
              <a:t>Read- Aloud is another opportunity to meet standards around each topic</a:t>
            </a:r>
          </a:p>
          <a:p>
            <a:pPr lvl="1"/>
            <a:r>
              <a:rPr lang="en-US" dirty="0">
                <a:cs typeface="Calibri"/>
              </a:rPr>
              <a:t>Support Foundational Skills</a:t>
            </a:r>
          </a:p>
          <a:p>
            <a:pPr lvl="1"/>
            <a:r>
              <a:rPr lang="en-US" dirty="0">
                <a:cs typeface="Calibri"/>
              </a:rPr>
              <a:t>Enhance their Speaking and Listening Skills</a:t>
            </a:r>
          </a:p>
          <a:p>
            <a:pPr lvl="1"/>
            <a:r>
              <a:rPr lang="en-US" dirty="0">
                <a:cs typeface="Calibri"/>
              </a:rPr>
              <a:t>Using text evidence</a:t>
            </a:r>
          </a:p>
          <a:p>
            <a:pPr lvl="1"/>
            <a:endParaRPr lang="en-US" dirty="0">
              <a:cs typeface="Calibri"/>
            </a:endParaRPr>
          </a:p>
        </p:txBody>
      </p:sp>
      <p:pic>
        <p:nvPicPr>
          <p:cNvPr id="5" name="Recorded Sound">
            <a:hlinkClick r:id="" action="ppaction://media"/>
            <a:extLst>
              <a:ext uri="{FF2B5EF4-FFF2-40B4-BE49-F238E27FC236}">
                <a16:creationId xmlns:a16="http://schemas.microsoft.com/office/drawing/2014/main" id="{C71B380B-44D6-4D8C-AE5C-9F1DC49BB0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5882481"/>
            <a:ext cx="487363" cy="487363"/>
          </a:xfrm>
          <a:prstGeom prst="rect">
            <a:avLst/>
          </a:prstGeom>
        </p:spPr>
      </p:pic>
    </p:spTree>
    <p:extLst>
      <p:ext uri="{BB962C8B-B14F-4D97-AF65-F5344CB8AC3E}">
        <p14:creationId xmlns:p14="http://schemas.microsoft.com/office/powerpoint/2010/main" val="7977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EC29-E2CB-4EB2-81F0-E2D5DA24E94B}"/>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9FD6F323-56B7-40F6-9B61-C9C5F3896988}"/>
              </a:ext>
            </a:extLst>
          </p:cNvPr>
          <p:cNvSpPr>
            <a:spLocks noGrp="1"/>
          </p:cNvSpPr>
          <p:nvPr>
            <p:ph idx="1"/>
          </p:nvPr>
        </p:nvSpPr>
        <p:spPr>
          <a:xfrm>
            <a:off x="321733" y="1306689"/>
            <a:ext cx="8229600" cy="4525963"/>
          </a:xfrm>
        </p:spPr>
        <p:txBody>
          <a:bodyPr/>
          <a:lstStyle/>
          <a:p>
            <a:r>
              <a:rPr lang="en-US" dirty="0"/>
              <a:t>Teachingbooks.net</a:t>
            </a:r>
          </a:p>
          <a:p>
            <a:endParaRPr lang="en-US" dirty="0"/>
          </a:p>
          <a:p>
            <a:r>
              <a:rPr lang="en-US" dirty="0"/>
              <a:t>Read Aloud Handbook</a:t>
            </a:r>
          </a:p>
          <a:p>
            <a:endParaRPr lang="en-US" dirty="0"/>
          </a:p>
          <a:p>
            <a:r>
              <a:rPr lang="en-US" dirty="0"/>
              <a:t>Library: Recommended trade books</a:t>
            </a:r>
          </a:p>
        </p:txBody>
      </p:sp>
    </p:spTree>
    <p:extLst>
      <p:ext uri="{BB962C8B-B14F-4D97-AF65-F5344CB8AC3E}">
        <p14:creationId xmlns:p14="http://schemas.microsoft.com/office/powerpoint/2010/main" val="347613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clock&#10;&#10;Description generated with very high confidence">
            <a:extLst>
              <a:ext uri="{FF2B5EF4-FFF2-40B4-BE49-F238E27FC236}">
                <a16:creationId xmlns:a16="http://schemas.microsoft.com/office/drawing/2014/main" id="{5BBDD18A-6861-4185-BCC7-422C1CC0AC3A}"/>
              </a:ext>
            </a:extLst>
          </p:cNvPr>
          <p:cNvPicPr>
            <a:picLocks noChangeAspect="1"/>
          </p:cNvPicPr>
          <p:nvPr/>
        </p:nvPicPr>
        <p:blipFill>
          <a:blip r:embed="rId5"/>
          <a:stretch>
            <a:fillRect/>
          </a:stretch>
        </p:blipFill>
        <p:spPr>
          <a:xfrm>
            <a:off x="80320" y="1394151"/>
            <a:ext cx="8890686" cy="3801967"/>
          </a:xfrm>
          <a:prstGeom prst="rect">
            <a:avLst/>
          </a:prstGeom>
        </p:spPr>
      </p:pic>
      <p:pic>
        <p:nvPicPr>
          <p:cNvPr id="2" name="Recorded Sound">
            <a:hlinkClick r:id="" action="ppaction://media"/>
            <a:extLst>
              <a:ext uri="{FF2B5EF4-FFF2-40B4-BE49-F238E27FC236}">
                <a16:creationId xmlns:a16="http://schemas.microsoft.com/office/drawing/2014/main" id="{48EF6B49-0939-4E8F-84BC-5A7B17060E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0591" y="6119636"/>
            <a:ext cx="487363" cy="487363"/>
          </a:xfrm>
          <a:prstGeom prst="rect">
            <a:avLst/>
          </a:prstGeom>
        </p:spPr>
      </p:pic>
    </p:spTree>
    <p:extLst>
      <p:ext uri="{BB962C8B-B14F-4D97-AF65-F5344CB8AC3E}">
        <p14:creationId xmlns:p14="http://schemas.microsoft.com/office/powerpoint/2010/main" val="37608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1"/>
            </a:gs>
            <a:gs pos="85000">
              <a:srgbClr val="CCA11B">
                <a:alpha val="3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4" descr="A close up of a device&#10;&#10;Description generated with high confidence">
            <a:extLst>
              <a:ext uri="{FF2B5EF4-FFF2-40B4-BE49-F238E27FC236}">
                <a16:creationId xmlns:a16="http://schemas.microsoft.com/office/drawing/2014/main" id="{BD26E85F-3C64-4CC6-B58C-0E472419DFF0}"/>
              </a:ext>
            </a:extLst>
          </p:cNvPr>
          <p:cNvPicPr>
            <a:picLocks noChangeAspect="1"/>
          </p:cNvPicPr>
          <p:nvPr/>
        </p:nvPicPr>
        <p:blipFill>
          <a:blip r:embed="rId5"/>
          <a:stretch>
            <a:fillRect/>
          </a:stretch>
        </p:blipFill>
        <p:spPr>
          <a:xfrm>
            <a:off x="2206514" y="1600200"/>
            <a:ext cx="4730971" cy="4525963"/>
          </a:xfrm>
          <a:prstGeom prst="rect">
            <a:avLst/>
          </a:prstGeom>
          <a:noFill/>
        </p:spPr>
      </p:pic>
      <p:pic>
        <p:nvPicPr>
          <p:cNvPr id="3" name="Recorded Sound">
            <a:hlinkClick r:id="" action="ppaction://media"/>
            <a:extLst>
              <a:ext uri="{FF2B5EF4-FFF2-40B4-BE49-F238E27FC236}">
                <a16:creationId xmlns:a16="http://schemas.microsoft.com/office/drawing/2014/main" id="{241B99E2-2665-4DCB-8688-22652D6536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2222" y="6126163"/>
            <a:ext cx="446088" cy="487363"/>
          </a:xfrm>
          <a:prstGeom prst="rect">
            <a:avLst/>
          </a:prstGeom>
        </p:spPr>
      </p:pic>
    </p:spTree>
    <p:extLst>
      <p:ext uri="{BB962C8B-B14F-4D97-AF65-F5344CB8AC3E}">
        <p14:creationId xmlns:p14="http://schemas.microsoft.com/office/powerpoint/2010/main" val="37190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F85BC8A3A704C9FF04F5946F1790E" ma:contentTypeVersion="14" ma:contentTypeDescription="Create a new document." ma:contentTypeScope="" ma:versionID="97173ad6e6e41e13d0a9db318d01a3da">
  <xsd:schema xmlns:xsd="http://www.w3.org/2001/XMLSchema" xmlns:xs="http://www.w3.org/2001/XMLSchema" xmlns:p="http://schemas.microsoft.com/office/2006/metadata/properties" xmlns:ns3="b3551471-a84d-4e8b-a889-f3192c8a27df" xmlns:ns4="a25854bf-3d64-41d0-8cd3-8fb8828efb09" targetNamespace="http://schemas.microsoft.com/office/2006/metadata/properties" ma:root="true" ma:fieldsID="62cee94d3f2ba0ee96db502d84a748a1" ns3:_="" ns4:_="">
    <xsd:import namespace="b3551471-a84d-4e8b-a889-f3192c8a27df"/>
    <xsd:import namespace="a25854bf-3d64-41d0-8cd3-8fb8828efb0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51471-a84d-4e8b-a889-f3192c8a27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5854bf-3d64-41d0-8cd3-8fb8828efb0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81206-382E-4321-9D8E-264472FE883A}">
  <ds:schemaRefs>
    <ds:schemaRef ds:uri="http://schemas.microsoft.com/sharepoint/v3/contenttype/forms"/>
  </ds:schemaRefs>
</ds:datastoreItem>
</file>

<file path=customXml/itemProps2.xml><?xml version="1.0" encoding="utf-8"?>
<ds:datastoreItem xmlns:ds="http://schemas.openxmlformats.org/officeDocument/2006/customXml" ds:itemID="{381BD22D-1185-46E4-8BD0-8B0893C88A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F51E6D4-69DD-4798-B59E-B4A089ED9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551471-a84d-4e8b-a889-f3192c8a27df"/>
    <ds:schemaRef ds:uri="a25854bf-3d64-41d0-8cd3-8fb8828ef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TotalTime>
  <Words>1333</Words>
  <Application>Microsoft Office PowerPoint</Application>
  <PresentationFormat>On-screen Show (4:3)</PresentationFormat>
  <Paragraphs>141</Paragraphs>
  <Slides>13</Slides>
  <Notes>9</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Value of Read-Aloud</vt:lpstr>
      <vt:lpstr>Purpose of Read-Aloud</vt:lpstr>
      <vt:lpstr>Benjamin Franklin’s Big Splash</vt:lpstr>
      <vt:lpstr>PowerPoint Presentation</vt:lpstr>
      <vt:lpstr>Metacognitive Strategy</vt:lpstr>
      <vt:lpstr>Supporting Standards</vt:lpstr>
      <vt:lpstr>Resources </vt:lpstr>
      <vt:lpstr>PowerPoint Presentation</vt:lpstr>
      <vt:lpstr>PowerPoint Presentation</vt:lpstr>
      <vt:lpstr>Some may ask...</vt:lpstr>
      <vt:lpstr>Shanahan on Literacy</vt:lpstr>
      <vt:lpstr>Time to Plan</vt:lpstr>
      <vt:lpstr>Questions or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Read-Aloud</dc:title>
  <dc:creator>Rotter, Kelly</dc:creator>
  <cp:lastModifiedBy>Rotter, Kelly</cp:lastModifiedBy>
  <cp:revision>316</cp:revision>
  <dcterms:created xsi:type="dcterms:W3CDTF">2020-02-20T16:34:13Z</dcterms:created>
  <dcterms:modified xsi:type="dcterms:W3CDTF">2020-04-03T19:04:01Z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0x0101001BCF85BC8A3A704C9FF04F5946F1790E</vt:lpwstr>
  </property>
</Properties>
</file>